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FCFF"/>
    <a:srgbClr val="E1FFFF"/>
    <a:srgbClr val="CCFFFF"/>
    <a:srgbClr val="BD6DFF"/>
    <a:srgbClr val="FFCE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37515E-A9A5-4F61-82A2-8D99F335AFC3}" type="doc">
      <dgm:prSet loTypeId="urn:microsoft.com/office/officeart/2005/8/layout/hProcess3" loCatId="process" qsTypeId="urn:microsoft.com/office/officeart/2005/8/quickstyle/simple3" qsCatId="simple" csTypeId="urn:microsoft.com/office/officeart/2005/8/colors/accent0_3" csCatId="mainScheme" phldr="1"/>
      <dgm:spPr/>
    </dgm:pt>
    <dgm:pt modelId="{8BC724FF-0D9E-46BF-AC12-115FB93B41DA}" type="pres">
      <dgm:prSet presAssocID="{5737515E-A9A5-4F61-82A2-8D99F335AFC3}" presName="Name0" presStyleCnt="0">
        <dgm:presLayoutVars>
          <dgm:dir/>
          <dgm:animLvl val="lvl"/>
          <dgm:resizeHandles val="exact"/>
        </dgm:presLayoutVars>
      </dgm:prSet>
      <dgm:spPr/>
    </dgm:pt>
    <dgm:pt modelId="{3EE3528A-85FD-48A4-AE02-5E09482356BD}" type="pres">
      <dgm:prSet presAssocID="{5737515E-A9A5-4F61-82A2-8D99F335AFC3}" presName="dummy" presStyleCnt="0"/>
      <dgm:spPr/>
    </dgm:pt>
    <dgm:pt modelId="{E3E580EE-5512-4276-935B-68BC25CB1E1C}" type="pres">
      <dgm:prSet presAssocID="{5737515E-A9A5-4F61-82A2-8D99F335AFC3}" presName="linH" presStyleCnt="0"/>
      <dgm:spPr/>
    </dgm:pt>
    <dgm:pt modelId="{EBD83E4D-0210-4AD4-9F73-2ACEB64F6F74}" type="pres">
      <dgm:prSet presAssocID="{5737515E-A9A5-4F61-82A2-8D99F335AFC3}" presName="padding1" presStyleCnt="0"/>
      <dgm:spPr/>
    </dgm:pt>
    <dgm:pt modelId="{9A105169-7447-4D40-BB78-6D7E164D0532}" type="pres">
      <dgm:prSet presAssocID="{5737515E-A9A5-4F61-82A2-8D99F335AFC3}" presName="padding2" presStyleCnt="0"/>
      <dgm:spPr/>
    </dgm:pt>
    <dgm:pt modelId="{90C7B4AD-8D41-4FB0-9B8A-9D0C82EC32D7}" type="pres">
      <dgm:prSet presAssocID="{5737515E-A9A5-4F61-82A2-8D99F335AFC3}" presName="negArrow" presStyleCnt="0"/>
      <dgm:spPr/>
    </dgm:pt>
    <dgm:pt modelId="{BD5E28CF-4322-462B-A847-446C22834781}" type="pres">
      <dgm:prSet presAssocID="{5737515E-A9A5-4F61-82A2-8D99F335AFC3}" presName="backgroundArrow" presStyleLbl="node1" presStyleIdx="0" presStyleCnt="1" custLinFactY="-71453" custLinFactNeighborY="-100000"/>
      <dgm:spPr>
        <a:solidFill>
          <a:srgbClr val="E1FFFF"/>
        </a:solidFill>
      </dgm:spPr>
    </dgm:pt>
  </dgm:ptLst>
  <dgm:cxnLst>
    <dgm:cxn modelId="{15E81D4D-EE64-4E7B-A81C-A43EBE7D0C08}" type="presOf" srcId="{5737515E-A9A5-4F61-82A2-8D99F335AFC3}" destId="{8BC724FF-0D9E-46BF-AC12-115FB93B41DA}" srcOrd="0" destOrd="0" presId="urn:microsoft.com/office/officeart/2005/8/layout/hProcess3"/>
    <dgm:cxn modelId="{48D19ABE-FAC2-4F58-BFA8-9BB177675DD7}" type="presParOf" srcId="{8BC724FF-0D9E-46BF-AC12-115FB93B41DA}" destId="{3EE3528A-85FD-48A4-AE02-5E09482356BD}" srcOrd="0" destOrd="0" presId="urn:microsoft.com/office/officeart/2005/8/layout/hProcess3"/>
    <dgm:cxn modelId="{015C6E27-C9E0-4125-9F8B-A6AFC767EC34}" type="presParOf" srcId="{8BC724FF-0D9E-46BF-AC12-115FB93B41DA}" destId="{E3E580EE-5512-4276-935B-68BC25CB1E1C}" srcOrd="1" destOrd="0" presId="urn:microsoft.com/office/officeart/2005/8/layout/hProcess3"/>
    <dgm:cxn modelId="{5D8C3852-FCC2-48BD-AA2B-335375B23479}" type="presParOf" srcId="{E3E580EE-5512-4276-935B-68BC25CB1E1C}" destId="{EBD83E4D-0210-4AD4-9F73-2ACEB64F6F74}" srcOrd="0" destOrd="0" presId="urn:microsoft.com/office/officeart/2005/8/layout/hProcess3"/>
    <dgm:cxn modelId="{D3444CFC-838A-4430-B9B2-09509CC68A6D}" type="presParOf" srcId="{E3E580EE-5512-4276-935B-68BC25CB1E1C}" destId="{9A105169-7447-4D40-BB78-6D7E164D0532}" srcOrd="1" destOrd="0" presId="urn:microsoft.com/office/officeart/2005/8/layout/hProcess3"/>
    <dgm:cxn modelId="{84CBB1CF-6977-4262-8605-1E759C55182B}" type="presParOf" srcId="{E3E580EE-5512-4276-935B-68BC25CB1E1C}" destId="{90C7B4AD-8D41-4FB0-9B8A-9D0C82EC32D7}" srcOrd="2" destOrd="0" presId="urn:microsoft.com/office/officeart/2005/8/layout/hProcess3"/>
    <dgm:cxn modelId="{DF24F632-07AD-4153-8A6B-0BB3531F9DD0}" type="presParOf" srcId="{E3E580EE-5512-4276-935B-68BC25CB1E1C}" destId="{BD5E28CF-4322-462B-A847-446C22834781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E28CF-4322-462B-A847-446C22834781}">
      <dsp:nvSpPr>
        <dsp:cNvPr id="0" name=""/>
        <dsp:cNvSpPr/>
      </dsp:nvSpPr>
      <dsp:spPr>
        <a:xfrm>
          <a:off x="0" y="0"/>
          <a:ext cx="3672408" cy="504000"/>
        </a:xfrm>
        <a:prstGeom prst="rightArrow">
          <a:avLst/>
        </a:prstGeom>
        <a:solidFill>
          <a:srgbClr val="E1FF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211AF-FEA1-4271-9BBD-060C17E1A4C4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FBED7-3FA8-4693-B692-2CD60A5376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E8B0A-0CD2-4D95-9378-648B4AF20D78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oneTexte 27"/>
          <p:cNvSpPr txBox="1"/>
          <p:nvPr/>
        </p:nvSpPr>
        <p:spPr>
          <a:xfrm>
            <a:off x="0" y="1556792"/>
            <a:ext cx="4572000" cy="646331"/>
          </a:xfrm>
          <a:prstGeom prst="rect">
            <a:avLst/>
          </a:prstGeom>
          <a:solidFill>
            <a:srgbClr val="BD6D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572000" y="1556792"/>
            <a:ext cx="4499992" cy="646331"/>
          </a:xfrm>
          <a:prstGeom prst="rect">
            <a:avLst/>
          </a:prstGeom>
          <a:solidFill>
            <a:srgbClr val="BD6D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3203848" y="116632"/>
            <a:ext cx="5760640" cy="936104"/>
          </a:xfrm>
          <a:prstGeom prst="rect">
            <a:avLst/>
          </a:prstGeom>
          <a:solidFill>
            <a:srgbClr val="FFCE19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203848" y="260648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TRANSMETTRE DE SON VIVANT :</a:t>
            </a:r>
          </a:p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DONATION SIMPLE OU DONATION-PARTAGE ?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16632"/>
            <a:ext cx="2664296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-252536" y="116632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NOTARIAL</a:t>
            </a:r>
          </a:p>
          <a:p>
            <a:pPr algn="ctr"/>
            <a:r>
              <a:rPr lang="fr-F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13, rue Edouard Branly</a:t>
            </a:r>
          </a:p>
          <a:p>
            <a:pPr algn="ctr"/>
            <a:r>
              <a:rPr lang="fr-F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91120 Palaiseau</a:t>
            </a:r>
          </a:p>
          <a:p>
            <a:pPr algn="ctr"/>
            <a:r>
              <a:rPr lang="fr-F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Tél. : 01.69.31.90.00</a:t>
            </a:r>
          </a:p>
          <a:p>
            <a:pPr algn="ctr"/>
            <a:r>
              <a:rPr lang="fr-F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officenotarial.91001@notaires.fr</a:t>
            </a:r>
          </a:p>
          <a:p>
            <a:pPr algn="ctr"/>
            <a:r>
              <a:rPr lang="fr-F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http://officenotarial-91001.notaires.fr</a:t>
            </a:r>
          </a:p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8778" y="6641921"/>
            <a:ext cx="1619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MAJ 06/11/2018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0" y="1556792"/>
            <a:ext cx="4499992" cy="5112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1556792"/>
            <a:ext cx="4572000" cy="5112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899592" y="170080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DONATION SIMPLE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652120" y="170080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DONATION-PARTAGE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097706" y="6634714"/>
            <a:ext cx="10709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Dossier 136663 </a:t>
            </a:r>
          </a:p>
        </p:txBody>
      </p:sp>
      <p:graphicFrame>
        <p:nvGraphicFramePr>
          <p:cNvPr id="17" name="Diagramme 16"/>
          <p:cNvGraphicFramePr/>
          <p:nvPr>
            <p:extLst>
              <p:ext uri="{D42A27DB-BD31-4B8C-83A1-F6EECF244321}">
                <p14:modId xmlns:p14="http://schemas.microsoft.com/office/powerpoint/2010/main" val="846270974"/>
              </p:ext>
            </p:extLst>
          </p:nvPr>
        </p:nvGraphicFramePr>
        <p:xfrm>
          <a:off x="395536" y="2996952"/>
          <a:ext cx="3672408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179512" y="5301208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Avec la donation simple, </a:t>
            </a:r>
            <a:r>
              <a:rPr 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recalcule les droits de chacun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buFontTx/>
              <a:buChar char="-"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chacun a droit à 75 000 €</a:t>
            </a:r>
          </a:p>
          <a:p>
            <a:pPr algn="ctr">
              <a:buFontTx/>
              <a:buChar char="-"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enfant 1 : doit reverser 25 000 € à enfant 3</a:t>
            </a:r>
          </a:p>
          <a:p>
            <a:pPr>
              <a:buFontTx/>
              <a:buChar char="-"/>
            </a:pPr>
            <a:endParaRPr lang="fr-FR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79512" y="3645024"/>
            <a:ext cx="4211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a été donné :                                                     devenu :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Enfant 1 : studio pour 50 000 €</a:t>
            </a:r>
          </a:p>
          <a:p>
            <a:pPr>
              <a:buFontTx/>
              <a:buChar char="-"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Enfant 2 : titres pour 50 000 €</a:t>
            </a:r>
          </a:p>
          <a:p>
            <a:pPr>
              <a:buFontTx/>
              <a:buChar char="-"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Enfant 3 : argent pour 50 000 €</a:t>
            </a:r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2483768" y="4365104"/>
            <a:ext cx="648072" cy="0"/>
          </a:xfrm>
          <a:prstGeom prst="straightConnector1">
            <a:avLst/>
          </a:prstGeom>
          <a:ln>
            <a:solidFill>
              <a:srgbClr val="75FC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2483768" y="4149080"/>
            <a:ext cx="648072" cy="0"/>
          </a:xfrm>
          <a:prstGeom prst="straightConnector1">
            <a:avLst/>
          </a:prstGeom>
          <a:ln>
            <a:solidFill>
              <a:srgbClr val="75FC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2483768" y="4581128"/>
            <a:ext cx="648072" cy="0"/>
          </a:xfrm>
          <a:prstGeom prst="straightConnector1">
            <a:avLst/>
          </a:prstGeom>
          <a:ln>
            <a:solidFill>
              <a:srgbClr val="75FC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3275856" y="4005064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100 000 €</a:t>
            </a:r>
          </a:p>
          <a:p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75 000 €</a:t>
            </a:r>
          </a:p>
          <a:p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Perdu au casino (mais réintégré pour 50 000 €)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0" y="2636912"/>
            <a:ext cx="1619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 donation simple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347864" y="2636912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décès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4751512" y="3645024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a été donné :                                                       devenu :</a:t>
            </a:r>
            <a:endParaRPr lang="fr-F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Enfant 1 : studio pour 50 000 €</a:t>
            </a:r>
          </a:p>
          <a:p>
            <a:pPr>
              <a:buFontTx/>
              <a:buChar char="-"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Enfant 2 : titres pour 50 000 €</a:t>
            </a:r>
          </a:p>
          <a:p>
            <a:pPr>
              <a:buFontTx/>
              <a:buChar char="-"/>
            </a:pP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Enfant 3 : argent pour 50 000 €</a:t>
            </a:r>
          </a:p>
        </p:txBody>
      </p:sp>
      <p:cxnSp>
        <p:nvCxnSpPr>
          <p:cNvPr id="41" name="Connecteur droit avec flèche 40"/>
          <p:cNvCxnSpPr/>
          <p:nvPr/>
        </p:nvCxnSpPr>
        <p:spPr>
          <a:xfrm>
            <a:off x="7164288" y="4149080"/>
            <a:ext cx="648072" cy="0"/>
          </a:xfrm>
          <a:prstGeom prst="straightConnector1">
            <a:avLst/>
          </a:prstGeom>
          <a:ln>
            <a:solidFill>
              <a:srgbClr val="75FC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7164288" y="4365104"/>
            <a:ext cx="648072" cy="0"/>
          </a:xfrm>
          <a:prstGeom prst="straightConnector1">
            <a:avLst/>
          </a:prstGeom>
          <a:ln>
            <a:solidFill>
              <a:srgbClr val="75FC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>
            <a:off x="7164288" y="4581128"/>
            <a:ext cx="648072" cy="0"/>
          </a:xfrm>
          <a:prstGeom prst="straightConnector1">
            <a:avLst/>
          </a:prstGeom>
          <a:ln>
            <a:solidFill>
              <a:srgbClr val="75FC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èche droite 44"/>
          <p:cNvSpPr/>
          <p:nvPr/>
        </p:nvSpPr>
        <p:spPr>
          <a:xfrm>
            <a:off x="5076056" y="2996952"/>
            <a:ext cx="3672408" cy="504000"/>
          </a:xfrm>
          <a:prstGeom prst="rightArrow">
            <a:avLst/>
          </a:prstGeom>
          <a:solidFill>
            <a:srgbClr val="E1FFFF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46" name="ZoneTexte 45"/>
          <p:cNvSpPr txBox="1"/>
          <p:nvPr/>
        </p:nvSpPr>
        <p:spPr>
          <a:xfrm>
            <a:off x="8063880" y="2636912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décès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4644008" y="2636912"/>
            <a:ext cx="1619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 donation-partage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4644008" y="6237312"/>
            <a:ext cx="34290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* Si tous les héritiers interviennent</a:t>
            </a:r>
          </a:p>
          <a:p>
            <a:r>
              <a:rPr lang="fr-FR" sz="1100" dirty="0"/>
              <a:t>* Sauf si lésion de plus du quart</a:t>
            </a:r>
          </a:p>
          <a:p>
            <a:pPr>
              <a:buFont typeface="Arial" charset="0"/>
              <a:buChar char="•"/>
            </a:pPr>
            <a:endParaRPr lang="fr-FR" sz="1100" dirty="0"/>
          </a:p>
        </p:txBody>
      </p:sp>
      <p:sp>
        <p:nvSpPr>
          <p:cNvPr id="50" name="ZoneTexte 49"/>
          <p:cNvSpPr txBox="1"/>
          <p:nvPr/>
        </p:nvSpPr>
        <p:spPr>
          <a:xfrm>
            <a:off x="5004048" y="5301208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Avec la donation-partage :</a:t>
            </a:r>
          </a:p>
          <a:p>
            <a:pPr algn="ctr"/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les biens sont définitivement transmis aux enfants</a:t>
            </a:r>
          </a:p>
          <a:p>
            <a:pPr algn="ctr"/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ne revient pas sur les valeurs !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0" y="602128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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Avance sur la future succession</a:t>
            </a:r>
          </a:p>
          <a:p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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Nouveau calcul à faire au décès</a:t>
            </a:r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4572000" y="5949280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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Aucun calcul à refaire au décès :</a:t>
            </a:r>
          </a:p>
          <a:p>
            <a:pPr>
              <a:buFont typeface="Wingdings"/>
              <a:buChar char="J"/>
            </a:pP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7919864" y="400506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100 000 €</a:t>
            </a:r>
          </a:p>
          <a:p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75 000 €</a:t>
            </a:r>
          </a:p>
          <a:p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Perdu au casino</a:t>
            </a:r>
          </a:p>
        </p:txBody>
      </p:sp>
      <p:sp>
        <p:nvSpPr>
          <p:cNvPr id="49" name="Ellipse 48"/>
          <p:cNvSpPr/>
          <p:nvPr/>
        </p:nvSpPr>
        <p:spPr>
          <a:xfrm>
            <a:off x="5220072" y="3140968"/>
            <a:ext cx="216024" cy="216024"/>
          </a:xfrm>
          <a:prstGeom prst="ellipse">
            <a:avLst/>
          </a:prstGeom>
          <a:solidFill>
            <a:srgbClr val="75FC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8316416" y="3140968"/>
            <a:ext cx="216024" cy="216024"/>
          </a:xfrm>
          <a:prstGeom prst="ellipse">
            <a:avLst/>
          </a:prstGeom>
          <a:solidFill>
            <a:srgbClr val="75FC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3707904" y="3140968"/>
            <a:ext cx="216024" cy="216024"/>
          </a:xfrm>
          <a:prstGeom prst="ellipse">
            <a:avLst/>
          </a:prstGeom>
          <a:solidFill>
            <a:srgbClr val="75FC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83568" y="3140968"/>
            <a:ext cx="216024" cy="216024"/>
          </a:xfrm>
          <a:prstGeom prst="ellipse">
            <a:avLst/>
          </a:prstGeom>
          <a:solidFill>
            <a:srgbClr val="75FC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6" name="Connecteur droit 75"/>
          <p:cNvCxnSpPr/>
          <p:nvPr/>
        </p:nvCxnSpPr>
        <p:spPr>
          <a:xfrm>
            <a:off x="3419872" y="501317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3275856" y="501317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= 225 000 €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245</Words>
  <Application>Microsoft Office PowerPoint</Application>
  <PresentationFormat>Affichage à l'écran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Marion</dc:creator>
  <cp:lastModifiedBy>Marine Le GAC</cp:lastModifiedBy>
  <cp:revision>122</cp:revision>
  <dcterms:created xsi:type="dcterms:W3CDTF">2015-12-30T21:55:03Z</dcterms:created>
  <dcterms:modified xsi:type="dcterms:W3CDTF">2021-04-16T10:10:02Z</dcterms:modified>
</cp:coreProperties>
</file>