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8693D-AA94-4873-A7BA-B9613A101007}" type="doc">
      <dgm:prSet loTypeId="urn:microsoft.com/office/officeart/2005/8/layout/hProcess11" loCatId="process" qsTypeId="urn:microsoft.com/office/officeart/2005/8/quickstyle/3d2#1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7AF82C04-1C19-4D56-AD9C-05371756EAE7}">
      <dgm:prSet phldrT="[Texte]" custT="1"/>
      <dgm:spPr/>
      <dgm:t>
        <a:bodyPr/>
        <a:lstStyle/>
        <a:p>
          <a:r>
            <a:rPr lang="fr-FR" sz="1200" b="0" dirty="0"/>
            <a:t>Signature de </a:t>
          </a:r>
        </a:p>
        <a:p>
          <a:r>
            <a:rPr lang="fr-FR" sz="1200" b="0" dirty="0"/>
            <a:t>la promesse de vente</a:t>
          </a:r>
          <a:endParaRPr lang="fr-FR" sz="1100" b="0" dirty="0"/>
        </a:p>
      </dgm:t>
    </dgm:pt>
    <dgm:pt modelId="{12A295BD-66AB-474B-B400-DFBEF16236CF}" type="parTrans" cxnId="{27E0B0FF-BC98-475C-98AC-65A39F849D0D}">
      <dgm:prSet/>
      <dgm:spPr/>
      <dgm:t>
        <a:bodyPr/>
        <a:lstStyle/>
        <a:p>
          <a:endParaRPr lang="fr-FR"/>
        </a:p>
      </dgm:t>
    </dgm:pt>
    <dgm:pt modelId="{D8986A09-4A61-45BE-933C-E758FF42B757}" type="sibTrans" cxnId="{27E0B0FF-BC98-475C-98AC-65A39F849D0D}">
      <dgm:prSet/>
      <dgm:spPr/>
      <dgm:t>
        <a:bodyPr/>
        <a:lstStyle/>
        <a:p>
          <a:endParaRPr lang="fr-FR"/>
        </a:p>
      </dgm:t>
    </dgm:pt>
    <dgm:pt modelId="{9EC140DC-B8C6-40BD-A312-DDFD1402FAB0}">
      <dgm:prSet phldrT="[Texte]" custT="1"/>
      <dgm:spPr/>
      <dgm:t>
        <a:bodyPr/>
        <a:lstStyle/>
        <a:p>
          <a:r>
            <a:rPr lang="fr-FR" sz="1100" dirty="0"/>
            <a:t>Réception de </a:t>
          </a:r>
        </a:p>
        <a:p>
          <a:r>
            <a:rPr lang="fr-FR" sz="1100" dirty="0"/>
            <a:t>l’offre de prêt</a:t>
          </a:r>
        </a:p>
      </dgm:t>
    </dgm:pt>
    <dgm:pt modelId="{3EFA832F-E86C-4259-A116-1C3F5E7BCAF0}" type="parTrans" cxnId="{F68A6D14-51CD-4A7A-A3CD-A0248229734E}">
      <dgm:prSet/>
      <dgm:spPr/>
      <dgm:t>
        <a:bodyPr/>
        <a:lstStyle/>
        <a:p>
          <a:endParaRPr lang="fr-FR"/>
        </a:p>
      </dgm:t>
    </dgm:pt>
    <dgm:pt modelId="{C72D7CA6-9560-4F34-8090-58CF752910C1}" type="sibTrans" cxnId="{F68A6D14-51CD-4A7A-A3CD-A0248229734E}">
      <dgm:prSet/>
      <dgm:spPr/>
      <dgm:t>
        <a:bodyPr/>
        <a:lstStyle/>
        <a:p>
          <a:endParaRPr lang="fr-FR"/>
        </a:p>
      </dgm:t>
    </dgm:pt>
    <dgm:pt modelId="{3124515C-08A4-4083-BAE4-27B36E8741EE}">
      <dgm:prSet phldrT="[Texte]" custT="1"/>
      <dgm:spPr/>
      <dgm:t>
        <a:bodyPr/>
        <a:lstStyle/>
        <a:p>
          <a:endParaRPr lang="fr-FR" sz="1100" dirty="0"/>
        </a:p>
        <a:p>
          <a:r>
            <a:rPr lang="fr-FR" sz="1100" dirty="0"/>
            <a:t>- Appel de fonds et convocation par le notaire</a:t>
          </a:r>
        </a:p>
      </dgm:t>
    </dgm:pt>
    <dgm:pt modelId="{67C20760-49CB-4AF4-A6B7-BE1301873926}" type="parTrans" cxnId="{6FBA7278-47AA-4654-ACC7-B2512A6B093B}">
      <dgm:prSet/>
      <dgm:spPr/>
      <dgm:t>
        <a:bodyPr/>
        <a:lstStyle/>
        <a:p>
          <a:endParaRPr lang="fr-FR"/>
        </a:p>
      </dgm:t>
    </dgm:pt>
    <dgm:pt modelId="{7B9A2A54-4A29-44A8-8711-7DAF37CA20B9}" type="sibTrans" cxnId="{6FBA7278-47AA-4654-ACC7-B2512A6B093B}">
      <dgm:prSet/>
      <dgm:spPr/>
      <dgm:t>
        <a:bodyPr/>
        <a:lstStyle/>
        <a:p>
          <a:endParaRPr lang="fr-FR"/>
        </a:p>
      </dgm:t>
    </dgm:pt>
    <dgm:pt modelId="{3D9A8B6A-A0A7-4B8F-B5F1-027A802ADAD4}">
      <dgm:prSet phldrT="[Texte]" custT="1"/>
      <dgm:spPr/>
      <dgm:t>
        <a:bodyPr/>
        <a:lstStyle/>
        <a:p>
          <a:r>
            <a:rPr lang="fr-FR" sz="1100" dirty="0"/>
            <a:t>- Clôture du dossier</a:t>
          </a:r>
        </a:p>
        <a:p>
          <a:r>
            <a:rPr lang="fr-FR" sz="1100" dirty="0"/>
            <a:t>- Envoi du titre de propriété avec le solde du compte</a:t>
          </a:r>
        </a:p>
      </dgm:t>
    </dgm:pt>
    <dgm:pt modelId="{3122A414-7BDA-4E21-ADE5-21860F431DDB}" type="parTrans" cxnId="{A4453BBE-1BA6-47C4-B000-96C3E5C46756}">
      <dgm:prSet/>
      <dgm:spPr/>
      <dgm:t>
        <a:bodyPr/>
        <a:lstStyle/>
        <a:p>
          <a:endParaRPr lang="fr-FR"/>
        </a:p>
      </dgm:t>
    </dgm:pt>
    <dgm:pt modelId="{C0F411D4-4028-4B92-B0B3-9C88B8B84F0E}" type="sibTrans" cxnId="{A4453BBE-1BA6-47C4-B000-96C3E5C46756}">
      <dgm:prSet/>
      <dgm:spPr/>
      <dgm:t>
        <a:bodyPr/>
        <a:lstStyle/>
        <a:p>
          <a:endParaRPr lang="fr-FR"/>
        </a:p>
      </dgm:t>
    </dgm:pt>
    <dgm:pt modelId="{55CC296E-7AAC-4781-920A-6D1DD11F02B6}" type="pres">
      <dgm:prSet presAssocID="{F7C8693D-AA94-4873-A7BA-B9613A101007}" presName="Name0" presStyleCnt="0">
        <dgm:presLayoutVars>
          <dgm:dir/>
          <dgm:resizeHandles val="exact"/>
        </dgm:presLayoutVars>
      </dgm:prSet>
      <dgm:spPr/>
    </dgm:pt>
    <dgm:pt modelId="{F143C2E0-76BE-43A0-8CA0-309C1A234ED8}" type="pres">
      <dgm:prSet presAssocID="{F7C8693D-AA94-4873-A7BA-B9613A101007}" presName="arrow" presStyleLbl="bgShp" presStyleIdx="0" presStyleCnt="1" custLinFactNeighborX="204" custLinFactNeighborY="1452"/>
      <dgm:spPr/>
    </dgm:pt>
    <dgm:pt modelId="{73B54250-CB1B-4383-AFEC-7ED7D9A0413E}" type="pres">
      <dgm:prSet presAssocID="{F7C8693D-AA94-4873-A7BA-B9613A101007}" presName="points" presStyleCnt="0"/>
      <dgm:spPr/>
    </dgm:pt>
    <dgm:pt modelId="{F7401EE2-F37F-4C97-B8F7-7A6E83DE38BA}" type="pres">
      <dgm:prSet presAssocID="{7AF82C04-1C19-4D56-AD9C-05371756EAE7}" presName="compositeA" presStyleCnt="0"/>
      <dgm:spPr/>
    </dgm:pt>
    <dgm:pt modelId="{30DD8A9C-DAB3-402F-9D57-D49725C75CB2}" type="pres">
      <dgm:prSet presAssocID="{7AF82C04-1C19-4D56-AD9C-05371756EAE7}" presName="textA" presStyleLbl="revTx" presStyleIdx="0" presStyleCnt="4" custScaleY="22498" custLinFactNeighborX="-13754" custLinFactNeighborY="33897">
        <dgm:presLayoutVars>
          <dgm:bulletEnabled val="1"/>
        </dgm:presLayoutVars>
      </dgm:prSet>
      <dgm:spPr/>
    </dgm:pt>
    <dgm:pt modelId="{E2BBC438-4098-4EE8-B74F-9E3793F84079}" type="pres">
      <dgm:prSet presAssocID="{7AF82C04-1C19-4D56-AD9C-05371756EAE7}" presName="circleA" presStyleLbl="node1" presStyleIdx="0" presStyleCnt="4" custLinFactY="16240" custLinFactNeighborX="-32306" custLinFactNeighborY="100000"/>
      <dgm:spPr/>
    </dgm:pt>
    <dgm:pt modelId="{DE46DF4A-58ED-4694-A184-380D14D35E31}" type="pres">
      <dgm:prSet presAssocID="{7AF82C04-1C19-4D56-AD9C-05371756EAE7}" presName="spaceA" presStyleCnt="0"/>
      <dgm:spPr/>
    </dgm:pt>
    <dgm:pt modelId="{AA78B50D-AD4F-4195-945A-564438D4D037}" type="pres">
      <dgm:prSet presAssocID="{D8986A09-4A61-45BE-933C-E758FF42B757}" presName="space" presStyleCnt="0"/>
      <dgm:spPr/>
    </dgm:pt>
    <dgm:pt modelId="{EE8D97AA-0CA3-421C-AF4F-FB7D42792C24}" type="pres">
      <dgm:prSet presAssocID="{9EC140DC-B8C6-40BD-A312-DDFD1402FAB0}" presName="compositeB" presStyleCnt="0"/>
      <dgm:spPr/>
    </dgm:pt>
    <dgm:pt modelId="{B0962959-4EC6-40DC-8A99-E9677AFD69CC}" type="pres">
      <dgm:prSet presAssocID="{9EC140DC-B8C6-40BD-A312-DDFD1402FAB0}" presName="textB" presStyleLbl="revTx" presStyleIdx="1" presStyleCnt="4" custScaleY="34185" custLinFactY="-65752" custLinFactNeighborX="4173" custLinFactNeighborY="-100000">
        <dgm:presLayoutVars>
          <dgm:bulletEnabled val="1"/>
        </dgm:presLayoutVars>
      </dgm:prSet>
      <dgm:spPr/>
    </dgm:pt>
    <dgm:pt modelId="{2D221949-DE98-4A9E-87F8-E596057F6A4B}" type="pres">
      <dgm:prSet presAssocID="{9EC140DC-B8C6-40BD-A312-DDFD1402FAB0}" presName="circleB" presStyleLbl="node1" presStyleIdx="1" presStyleCnt="4" custLinFactX="10676" custLinFactNeighborX="100000" custLinFactNeighborY="-37113"/>
      <dgm:spPr/>
    </dgm:pt>
    <dgm:pt modelId="{E4C5D243-C87C-4877-8426-DBEA69D21BB8}" type="pres">
      <dgm:prSet presAssocID="{9EC140DC-B8C6-40BD-A312-DDFD1402FAB0}" presName="spaceB" presStyleCnt="0"/>
      <dgm:spPr/>
    </dgm:pt>
    <dgm:pt modelId="{80BDA4E2-6EB7-4846-AA36-8CE9EEC24E0F}" type="pres">
      <dgm:prSet presAssocID="{C72D7CA6-9560-4F34-8090-58CF752910C1}" presName="space" presStyleCnt="0"/>
      <dgm:spPr/>
    </dgm:pt>
    <dgm:pt modelId="{3A926B9C-3354-468C-B212-CE9718C96AAC}" type="pres">
      <dgm:prSet presAssocID="{3124515C-08A4-4083-BAE4-27B36E8741EE}" presName="compositeA" presStyleCnt="0"/>
      <dgm:spPr/>
    </dgm:pt>
    <dgm:pt modelId="{AFEDC2F0-F2A5-409B-9A62-AD364519E325}" type="pres">
      <dgm:prSet presAssocID="{3124515C-08A4-4083-BAE4-27B36E8741EE}" presName="textA" presStyleLbl="revTx" presStyleIdx="2" presStyleCnt="4" custScaleX="99971" custScaleY="27885" custLinFactNeighborX="1349" custLinFactNeighborY="26644">
        <dgm:presLayoutVars>
          <dgm:bulletEnabled val="1"/>
        </dgm:presLayoutVars>
      </dgm:prSet>
      <dgm:spPr/>
    </dgm:pt>
    <dgm:pt modelId="{88690E08-5174-4B02-8D32-9E46A0460E32}" type="pres">
      <dgm:prSet presAssocID="{3124515C-08A4-4083-BAE4-27B36E8741EE}" presName="circleA" presStyleLbl="node1" presStyleIdx="2" presStyleCnt="4" custLinFactY="5269" custLinFactNeighborX="29600" custLinFactNeighborY="100000"/>
      <dgm:spPr/>
    </dgm:pt>
    <dgm:pt modelId="{89026833-D7BA-4C2C-A40D-22196289F3B9}" type="pres">
      <dgm:prSet presAssocID="{3124515C-08A4-4083-BAE4-27B36E8741EE}" presName="spaceA" presStyleCnt="0"/>
      <dgm:spPr/>
    </dgm:pt>
    <dgm:pt modelId="{56DA1A5C-B61B-4452-929F-E1D00F463F55}" type="pres">
      <dgm:prSet presAssocID="{7B9A2A54-4A29-44A8-8711-7DAF37CA20B9}" presName="space" presStyleCnt="0"/>
      <dgm:spPr/>
    </dgm:pt>
    <dgm:pt modelId="{CF32F167-753E-41CC-85E6-B7E5F3D6D53D}" type="pres">
      <dgm:prSet presAssocID="{3D9A8B6A-A0A7-4B8F-B5F1-027A802ADAD4}" presName="compositeB" presStyleCnt="0"/>
      <dgm:spPr/>
    </dgm:pt>
    <dgm:pt modelId="{E60B554F-55FA-4BD5-9532-40C5A961E666}" type="pres">
      <dgm:prSet presAssocID="{3D9A8B6A-A0A7-4B8F-B5F1-027A802ADAD4}" presName="textB" presStyleLbl="revTx" presStyleIdx="3" presStyleCnt="4" custScaleX="98088" custScaleY="114287" custLinFactY="-16074" custLinFactNeighborX="53435" custLinFactNeighborY="-100000">
        <dgm:presLayoutVars>
          <dgm:bulletEnabled val="1"/>
        </dgm:presLayoutVars>
      </dgm:prSet>
      <dgm:spPr/>
    </dgm:pt>
    <dgm:pt modelId="{3E925F4A-56E7-47EC-B52B-5AB60112632D}" type="pres">
      <dgm:prSet presAssocID="{3D9A8B6A-A0A7-4B8F-B5F1-027A802ADAD4}" presName="circleB" presStyleLbl="node1" presStyleIdx="3" presStyleCnt="4" custLinFactX="-1460" custLinFactNeighborX="-100000" custLinFactNeighborY="46629"/>
      <dgm:spPr/>
    </dgm:pt>
    <dgm:pt modelId="{D259B4CA-380A-4479-8492-34276D5F8DAC}" type="pres">
      <dgm:prSet presAssocID="{3D9A8B6A-A0A7-4B8F-B5F1-027A802ADAD4}" presName="spaceB" presStyleCnt="0"/>
      <dgm:spPr/>
    </dgm:pt>
  </dgm:ptLst>
  <dgm:cxnLst>
    <dgm:cxn modelId="{F68A6D14-51CD-4A7A-A3CD-A0248229734E}" srcId="{F7C8693D-AA94-4873-A7BA-B9613A101007}" destId="{9EC140DC-B8C6-40BD-A312-DDFD1402FAB0}" srcOrd="1" destOrd="0" parTransId="{3EFA832F-E86C-4259-A116-1C3F5E7BCAF0}" sibTransId="{C72D7CA6-9560-4F34-8090-58CF752910C1}"/>
    <dgm:cxn modelId="{91CFA416-723F-431A-AD2F-2A160E1599F5}" type="presOf" srcId="{7AF82C04-1C19-4D56-AD9C-05371756EAE7}" destId="{30DD8A9C-DAB3-402F-9D57-D49725C75CB2}" srcOrd="0" destOrd="0" presId="urn:microsoft.com/office/officeart/2005/8/layout/hProcess11"/>
    <dgm:cxn modelId="{96A22C4C-7E8D-4712-BE37-D18BE875DE0D}" type="presOf" srcId="{F7C8693D-AA94-4873-A7BA-B9613A101007}" destId="{55CC296E-7AAC-4781-920A-6D1DD11F02B6}" srcOrd="0" destOrd="0" presId="urn:microsoft.com/office/officeart/2005/8/layout/hProcess11"/>
    <dgm:cxn modelId="{6FBA7278-47AA-4654-ACC7-B2512A6B093B}" srcId="{F7C8693D-AA94-4873-A7BA-B9613A101007}" destId="{3124515C-08A4-4083-BAE4-27B36E8741EE}" srcOrd="2" destOrd="0" parTransId="{67C20760-49CB-4AF4-A6B7-BE1301873926}" sibTransId="{7B9A2A54-4A29-44A8-8711-7DAF37CA20B9}"/>
    <dgm:cxn modelId="{64C3DAB2-4FF9-438F-B1BE-87C036AECABB}" type="presOf" srcId="{9EC140DC-B8C6-40BD-A312-DDFD1402FAB0}" destId="{B0962959-4EC6-40DC-8A99-E9677AFD69CC}" srcOrd="0" destOrd="0" presId="urn:microsoft.com/office/officeart/2005/8/layout/hProcess11"/>
    <dgm:cxn modelId="{1C525DB4-0A15-45EA-8BDB-CCB3EC193AC3}" type="presOf" srcId="{3124515C-08A4-4083-BAE4-27B36E8741EE}" destId="{AFEDC2F0-F2A5-409B-9A62-AD364519E325}" srcOrd="0" destOrd="0" presId="urn:microsoft.com/office/officeart/2005/8/layout/hProcess11"/>
    <dgm:cxn modelId="{A4453BBE-1BA6-47C4-B000-96C3E5C46756}" srcId="{F7C8693D-AA94-4873-A7BA-B9613A101007}" destId="{3D9A8B6A-A0A7-4B8F-B5F1-027A802ADAD4}" srcOrd="3" destOrd="0" parTransId="{3122A414-7BDA-4E21-ADE5-21860F431DDB}" sibTransId="{C0F411D4-4028-4B92-B0B3-9C88B8B84F0E}"/>
    <dgm:cxn modelId="{779B94E8-DD4C-45F8-8EC3-10A4DD56B28D}" type="presOf" srcId="{3D9A8B6A-A0A7-4B8F-B5F1-027A802ADAD4}" destId="{E60B554F-55FA-4BD5-9532-40C5A961E666}" srcOrd="0" destOrd="0" presId="urn:microsoft.com/office/officeart/2005/8/layout/hProcess11"/>
    <dgm:cxn modelId="{27E0B0FF-BC98-475C-98AC-65A39F849D0D}" srcId="{F7C8693D-AA94-4873-A7BA-B9613A101007}" destId="{7AF82C04-1C19-4D56-AD9C-05371756EAE7}" srcOrd="0" destOrd="0" parTransId="{12A295BD-66AB-474B-B400-DFBEF16236CF}" sibTransId="{D8986A09-4A61-45BE-933C-E758FF42B757}"/>
    <dgm:cxn modelId="{4D809000-9D43-40CD-8B80-9580BC3D2127}" type="presParOf" srcId="{55CC296E-7AAC-4781-920A-6D1DD11F02B6}" destId="{F143C2E0-76BE-43A0-8CA0-309C1A234ED8}" srcOrd="0" destOrd="0" presId="urn:microsoft.com/office/officeart/2005/8/layout/hProcess11"/>
    <dgm:cxn modelId="{E65F4178-787E-426F-9FDA-F2EEBD28F9C6}" type="presParOf" srcId="{55CC296E-7AAC-4781-920A-6D1DD11F02B6}" destId="{73B54250-CB1B-4383-AFEC-7ED7D9A0413E}" srcOrd="1" destOrd="0" presId="urn:microsoft.com/office/officeart/2005/8/layout/hProcess11"/>
    <dgm:cxn modelId="{0815DFD5-C4F1-4DA3-BC68-C697E32DB98A}" type="presParOf" srcId="{73B54250-CB1B-4383-AFEC-7ED7D9A0413E}" destId="{F7401EE2-F37F-4C97-B8F7-7A6E83DE38BA}" srcOrd="0" destOrd="0" presId="urn:microsoft.com/office/officeart/2005/8/layout/hProcess11"/>
    <dgm:cxn modelId="{5E7D5167-5FB6-46A3-AE01-7559CDB9BEBB}" type="presParOf" srcId="{F7401EE2-F37F-4C97-B8F7-7A6E83DE38BA}" destId="{30DD8A9C-DAB3-402F-9D57-D49725C75CB2}" srcOrd="0" destOrd="0" presId="urn:microsoft.com/office/officeart/2005/8/layout/hProcess11"/>
    <dgm:cxn modelId="{821ADC40-622C-4BB9-9594-19C03D98D2DD}" type="presParOf" srcId="{F7401EE2-F37F-4C97-B8F7-7A6E83DE38BA}" destId="{E2BBC438-4098-4EE8-B74F-9E3793F84079}" srcOrd="1" destOrd="0" presId="urn:microsoft.com/office/officeart/2005/8/layout/hProcess11"/>
    <dgm:cxn modelId="{36DB065D-1F68-4907-8A85-AAE96C56E7BA}" type="presParOf" srcId="{F7401EE2-F37F-4C97-B8F7-7A6E83DE38BA}" destId="{DE46DF4A-58ED-4694-A184-380D14D35E31}" srcOrd="2" destOrd="0" presId="urn:microsoft.com/office/officeart/2005/8/layout/hProcess11"/>
    <dgm:cxn modelId="{99D4AC68-0CB3-4974-A872-A2DCC1FD109B}" type="presParOf" srcId="{73B54250-CB1B-4383-AFEC-7ED7D9A0413E}" destId="{AA78B50D-AD4F-4195-945A-564438D4D037}" srcOrd="1" destOrd="0" presId="urn:microsoft.com/office/officeart/2005/8/layout/hProcess11"/>
    <dgm:cxn modelId="{BDE10DB8-F4BF-4AB9-9803-1D540E4030D6}" type="presParOf" srcId="{73B54250-CB1B-4383-AFEC-7ED7D9A0413E}" destId="{EE8D97AA-0CA3-421C-AF4F-FB7D42792C24}" srcOrd="2" destOrd="0" presId="urn:microsoft.com/office/officeart/2005/8/layout/hProcess11"/>
    <dgm:cxn modelId="{CD580C0E-7C0B-46F9-8B3C-2D1C9458DA31}" type="presParOf" srcId="{EE8D97AA-0CA3-421C-AF4F-FB7D42792C24}" destId="{B0962959-4EC6-40DC-8A99-E9677AFD69CC}" srcOrd="0" destOrd="0" presId="urn:microsoft.com/office/officeart/2005/8/layout/hProcess11"/>
    <dgm:cxn modelId="{DD85DC17-F3BE-445D-9B4A-77533F8E78EF}" type="presParOf" srcId="{EE8D97AA-0CA3-421C-AF4F-FB7D42792C24}" destId="{2D221949-DE98-4A9E-87F8-E596057F6A4B}" srcOrd="1" destOrd="0" presId="urn:microsoft.com/office/officeart/2005/8/layout/hProcess11"/>
    <dgm:cxn modelId="{1F84B3A4-F407-4849-A684-7068433B53CE}" type="presParOf" srcId="{EE8D97AA-0CA3-421C-AF4F-FB7D42792C24}" destId="{E4C5D243-C87C-4877-8426-DBEA69D21BB8}" srcOrd="2" destOrd="0" presId="urn:microsoft.com/office/officeart/2005/8/layout/hProcess11"/>
    <dgm:cxn modelId="{6A728546-B803-458E-BCEF-0439632CA2E1}" type="presParOf" srcId="{73B54250-CB1B-4383-AFEC-7ED7D9A0413E}" destId="{80BDA4E2-6EB7-4846-AA36-8CE9EEC24E0F}" srcOrd="3" destOrd="0" presId="urn:microsoft.com/office/officeart/2005/8/layout/hProcess11"/>
    <dgm:cxn modelId="{97A325CC-7B4F-43E0-BE7C-C2E0C1E69F66}" type="presParOf" srcId="{73B54250-CB1B-4383-AFEC-7ED7D9A0413E}" destId="{3A926B9C-3354-468C-B212-CE9718C96AAC}" srcOrd="4" destOrd="0" presId="urn:microsoft.com/office/officeart/2005/8/layout/hProcess11"/>
    <dgm:cxn modelId="{DDB3CCAD-D6A6-4A0A-8491-CFBF97C9B001}" type="presParOf" srcId="{3A926B9C-3354-468C-B212-CE9718C96AAC}" destId="{AFEDC2F0-F2A5-409B-9A62-AD364519E325}" srcOrd="0" destOrd="0" presId="urn:microsoft.com/office/officeart/2005/8/layout/hProcess11"/>
    <dgm:cxn modelId="{0C18F333-2168-40E8-A386-5CB3FF372C16}" type="presParOf" srcId="{3A926B9C-3354-468C-B212-CE9718C96AAC}" destId="{88690E08-5174-4B02-8D32-9E46A0460E32}" srcOrd="1" destOrd="0" presId="urn:microsoft.com/office/officeart/2005/8/layout/hProcess11"/>
    <dgm:cxn modelId="{C9666DEF-29ED-43CB-AD47-0D3CD30DD85D}" type="presParOf" srcId="{3A926B9C-3354-468C-B212-CE9718C96AAC}" destId="{89026833-D7BA-4C2C-A40D-22196289F3B9}" srcOrd="2" destOrd="0" presId="urn:microsoft.com/office/officeart/2005/8/layout/hProcess11"/>
    <dgm:cxn modelId="{8812CEC4-F6AE-4AE9-8EDC-A8B9EF749DAA}" type="presParOf" srcId="{73B54250-CB1B-4383-AFEC-7ED7D9A0413E}" destId="{56DA1A5C-B61B-4452-929F-E1D00F463F55}" srcOrd="5" destOrd="0" presId="urn:microsoft.com/office/officeart/2005/8/layout/hProcess11"/>
    <dgm:cxn modelId="{3E8C9AAA-CE2D-49B1-9001-98DCEC11B219}" type="presParOf" srcId="{73B54250-CB1B-4383-AFEC-7ED7D9A0413E}" destId="{CF32F167-753E-41CC-85E6-B7E5F3D6D53D}" srcOrd="6" destOrd="0" presId="urn:microsoft.com/office/officeart/2005/8/layout/hProcess11"/>
    <dgm:cxn modelId="{BFE5CD2E-193E-4CC2-848F-8320B2267056}" type="presParOf" srcId="{CF32F167-753E-41CC-85E6-B7E5F3D6D53D}" destId="{E60B554F-55FA-4BD5-9532-40C5A961E666}" srcOrd="0" destOrd="0" presId="urn:microsoft.com/office/officeart/2005/8/layout/hProcess11"/>
    <dgm:cxn modelId="{0145E717-B8B3-414F-8C38-1FD1C962E9D4}" type="presParOf" srcId="{CF32F167-753E-41CC-85E6-B7E5F3D6D53D}" destId="{3E925F4A-56E7-47EC-B52B-5AB60112632D}" srcOrd="1" destOrd="0" presId="urn:microsoft.com/office/officeart/2005/8/layout/hProcess11"/>
    <dgm:cxn modelId="{D5F2A2A0-C915-433F-B7CC-13191BC5431F}" type="presParOf" srcId="{CF32F167-753E-41CC-85E6-B7E5F3D6D53D}" destId="{D259B4CA-380A-4479-8492-34276D5F8DA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3C2E0-76BE-43A0-8CA0-309C1A234ED8}">
      <dsp:nvSpPr>
        <dsp:cNvPr id="0" name=""/>
        <dsp:cNvSpPr/>
      </dsp:nvSpPr>
      <dsp:spPr>
        <a:xfrm>
          <a:off x="0" y="990928"/>
          <a:ext cx="8964488" cy="1296144"/>
        </a:xfrm>
        <a:prstGeom prst="notchedRightArrow">
          <a:avLst/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0DD8A9C-DAB3-402F-9D57-D49725C75CB2}">
      <dsp:nvSpPr>
        <dsp:cNvPr id="0" name=""/>
        <dsp:cNvSpPr/>
      </dsp:nvSpPr>
      <dsp:spPr>
        <a:xfrm>
          <a:off x="0" y="690488"/>
          <a:ext cx="1940263" cy="291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/>
            <a:t>Signature de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kern="1200" dirty="0"/>
            <a:t>la promesse de vente</a:t>
          </a:r>
          <a:endParaRPr lang="fr-FR" sz="1100" b="0" kern="1200" dirty="0"/>
        </a:p>
      </dsp:txBody>
      <dsp:txXfrm>
        <a:off x="0" y="690488"/>
        <a:ext cx="1940263" cy="291606"/>
      </dsp:txXfrm>
    </dsp:sp>
    <dsp:sp modelId="{E2BBC438-4098-4EE8-B74F-9E3793F84079}">
      <dsp:nvSpPr>
        <dsp:cNvPr id="0" name=""/>
        <dsp:cNvSpPr/>
      </dsp:nvSpPr>
      <dsp:spPr>
        <a:xfrm>
          <a:off x="711404" y="1583687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962959-4EC6-40DC-8A99-E9677AFD69CC}">
      <dsp:nvSpPr>
        <dsp:cNvPr id="0" name=""/>
        <dsp:cNvSpPr/>
      </dsp:nvSpPr>
      <dsp:spPr>
        <a:xfrm>
          <a:off x="2126217" y="435624"/>
          <a:ext cx="1940263" cy="443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Réception de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l’offre de prêt</a:t>
          </a:r>
        </a:p>
      </dsp:txBody>
      <dsp:txXfrm>
        <a:off x="2126217" y="435624"/>
        <a:ext cx="1940263" cy="443086"/>
      </dsp:txXfrm>
    </dsp:sp>
    <dsp:sp modelId="{2D221949-DE98-4A9E-87F8-E596057F6A4B}">
      <dsp:nvSpPr>
        <dsp:cNvPr id="0" name=""/>
        <dsp:cNvSpPr/>
      </dsp:nvSpPr>
      <dsp:spPr>
        <a:xfrm>
          <a:off x="3211993" y="1551166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EDC2F0-F2A5-409B-9A62-AD364519E325}">
      <dsp:nvSpPr>
        <dsp:cNvPr id="0" name=""/>
        <dsp:cNvSpPr/>
      </dsp:nvSpPr>
      <dsp:spPr>
        <a:xfrm>
          <a:off x="4108981" y="579023"/>
          <a:ext cx="1939700" cy="361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Appel de fonds et convocation par le notaire</a:t>
          </a:r>
        </a:p>
      </dsp:txBody>
      <dsp:txXfrm>
        <a:off x="4108981" y="579023"/>
        <a:ext cx="1939700" cy="361429"/>
      </dsp:txXfrm>
    </dsp:sp>
    <dsp:sp modelId="{88690E08-5174-4B02-8D32-9E46A0460E32}">
      <dsp:nvSpPr>
        <dsp:cNvPr id="0" name=""/>
        <dsp:cNvSpPr/>
      </dsp:nvSpPr>
      <dsp:spPr>
        <a:xfrm>
          <a:off x="4986554" y="1565592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0B554F-55FA-4BD5-9532-40C5A961E666}">
      <dsp:nvSpPr>
        <dsp:cNvPr id="0" name=""/>
        <dsp:cNvSpPr/>
      </dsp:nvSpPr>
      <dsp:spPr>
        <a:xfrm>
          <a:off x="7061322" y="300844"/>
          <a:ext cx="1903165" cy="1481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Clôture du dossier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- Envoi du titre de propriété avec le solde du compte</a:t>
          </a:r>
        </a:p>
      </dsp:txBody>
      <dsp:txXfrm>
        <a:off x="7061322" y="300844"/>
        <a:ext cx="1903165" cy="1481324"/>
      </dsp:txXfrm>
    </dsp:sp>
    <dsp:sp modelId="{3E925F4A-56E7-47EC-B52B-5AB60112632D}">
      <dsp:nvSpPr>
        <dsp:cNvPr id="0" name=""/>
        <dsp:cNvSpPr/>
      </dsp:nvSpPr>
      <dsp:spPr>
        <a:xfrm>
          <a:off x="6599149" y="1562961"/>
          <a:ext cx="324036" cy="32403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9D124-8592-432A-934E-C1B17D0DE0E6}" type="datetimeFigureOut">
              <a:rPr lang="fr-FR" smtClean="0"/>
              <a:pPr/>
              <a:t>12/11/2018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2156-3BB6-4A0D-BE94-33CB018DC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3203848" y="260648"/>
            <a:ext cx="5940152" cy="86409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752580333"/>
              </p:ext>
            </p:extLst>
          </p:nvPr>
        </p:nvGraphicFramePr>
        <p:xfrm>
          <a:off x="179512" y="1916832"/>
          <a:ext cx="89644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563888" y="47667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Présentation du suivi d’une vente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524328" y="6596390"/>
            <a:ext cx="1619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Dossier 136663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0" y="6596390"/>
            <a:ext cx="1619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MAJ 12/11/2018</a:t>
            </a:r>
          </a:p>
        </p:txBody>
      </p:sp>
      <p:sp>
        <p:nvSpPr>
          <p:cNvPr id="13" name="Triangle isocèle 12"/>
          <p:cNvSpPr/>
          <p:nvPr/>
        </p:nvSpPr>
        <p:spPr>
          <a:xfrm rot="10800000">
            <a:off x="857751" y="1907852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1324" y="1540439"/>
            <a:ext cx="5040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  </a:t>
            </a:r>
            <a:r>
              <a:rPr lang="fr-FR" sz="1300" b="1" dirty="0"/>
              <a:t>J</a:t>
            </a:r>
          </a:p>
        </p:txBody>
      </p:sp>
      <p:sp>
        <p:nvSpPr>
          <p:cNvPr id="15" name="Triangle isocèle 14"/>
          <p:cNvSpPr/>
          <p:nvPr/>
        </p:nvSpPr>
        <p:spPr>
          <a:xfrm rot="10800000">
            <a:off x="2987823" y="1916832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730822" y="1526634"/>
            <a:ext cx="10081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   J + 2 mois </a:t>
            </a:r>
          </a:p>
        </p:txBody>
      </p:sp>
      <p:sp>
        <p:nvSpPr>
          <p:cNvPr id="17" name="Triangle isocèle 16"/>
          <p:cNvSpPr/>
          <p:nvPr/>
        </p:nvSpPr>
        <p:spPr>
          <a:xfrm rot="10800000">
            <a:off x="5052065" y="1916832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788024" y="1434061"/>
            <a:ext cx="1080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J + 2 mois + 3 semaines</a:t>
            </a:r>
          </a:p>
        </p:txBody>
      </p:sp>
      <p:sp>
        <p:nvSpPr>
          <p:cNvPr id="19" name="Triangle isocèle 18"/>
          <p:cNvSpPr/>
          <p:nvPr/>
        </p:nvSpPr>
        <p:spPr>
          <a:xfrm rot="10800000">
            <a:off x="6598640" y="1896443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12241" y="1521200"/>
            <a:ext cx="10081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J + 3 mois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5932" y="4019743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Nous demandons les pièces :</a:t>
            </a:r>
          </a:p>
          <a:p>
            <a:pPr>
              <a:buFontTx/>
              <a:buChar char="-"/>
            </a:pPr>
            <a:r>
              <a:rPr lang="fr-FR" sz="1100" dirty="0"/>
              <a:t> A la Mairie,</a:t>
            </a:r>
          </a:p>
          <a:p>
            <a:r>
              <a:rPr lang="fr-FR" sz="1100" dirty="0"/>
              <a:t>- Au service de la publicité foncière,</a:t>
            </a:r>
          </a:p>
          <a:p>
            <a:pPr>
              <a:buFontTx/>
              <a:buChar char="-"/>
            </a:pPr>
            <a:r>
              <a:rPr lang="fr-FR" sz="1100" dirty="0"/>
              <a:t> Au cadastre,</a:t>
            </a:r>
          </a:p>
          <a:p>
            <a:pPr>
              <a:buFontTx/>
              <a:buChar char="-"/>
            </a:pPr>
            <a:r>
              <a:rPr lang="fr-FR" sz="1100" dirty="0"/>
              <a:t> Au syndic,</a:t>
            </a:r>
          </a:p>
          <a:p>
            <a:pPr>
              <a:buFontTx/>
              <a:buChar char="-"/>
            </a:pPr>
            <a:r>
              <a:rPr lang="fr-FR" sz="1100" dirty="0"/>
              <a:t> Au confrère, si nécessaire</a:t>
            </a:r>
          </a:p>
          <a:p>
            <a:pPr>
              <a:buFontTx/>
              <a:buChar char="-"/>
            </a:pPr>
            <a:r>
              <a:rPr lang="fr-FR" sz="1100" dirty="0"/>
              <a:t> A la banque, si prêt…</a:t>
            </a:r>
          </a:p>
          <a:p>
            <a:pPr>
              <a:buFontTx/>
              <a:buChar char="-"/>
            </a:pPr>
            <a:endParaRPr lang="fr-FR" sz="1100" dirty="0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1331640" y="3811071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7307325" y="383050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6631904" y="4046531"/>
            <a:ext cx="14456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Nous adressons :</a:t>
            </a:r>
          </a:p>
          <a:p>
            <a:pPr algn="ctr">
              <a:buFontTx/>
              <a:buChar char="-"/>
            </a:pPr>
            <a:r>
              <a:rPr lang="fr-FR" sz="1100" dirty="0"/>
              <a:t> Le titre de propriété aux impôts,</a:t>
            </a:r>
          </a:p>
          <a:p>
            <a:pPr algn="ctr">
              <a:buFontTx/>
              <a:buChar char="-"/>
            </a:pPr>
            <a:r>
              <a:rPr lang="fr-FR" sz="1100" dirty="0"/>
              <a:t> L’avis de mutation au syndic</a:t>
            </a:r>
          </a:p>
          <a:p>
            <a:pPr>
              <a:buFontTx/>
              <a:buChar char="-"/>
            </a:pPr>
            <a:endParaRPr lang="fr-FR" sz="1100" dirty="0"/>
          </a:p>
          <a:p>
            <a:pPr>
              <a:buFontTx/>
              <a:buChar char="-"/>
            </a:pPr>
            <a:endParaRPr lang="fr-FR" sz="1100" dirty="0"/>
          </a:p>
        </p:txBody>
      </p:sp>
      <p:sp>
        <p:nvSpPr>
          <p:cNvPr id="26" name="ZoneTexte 25"/>
          <p:cNvSpPr txBox="1"/>
          <p:nvPr/>
        </p:nvSpPr>
        <p:spPr>
          <a:xfrm>
            <a:off x="-355576" y="179821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/>
              <a:t>OFFICE NOTARIAL</a:t>
            </a:r>
          </a:p>
          <a:p>
            <a:pPr algn="ctr"/>
            <a:r>
              <a:rPr lang="fr-FR" sz="1100" b="1" dirty="0"/>
              <a:t>13, rue Edouard Branly</a:t>
            </a:r>
          </a:p>
          <a:p>
            <a:pPr algn="ctr"/>
            <a:r>
              <a:rPr lang="fr-FR" sz="1100" b="1" dirty="0"/>
              <a:t>91120 Palaiseau</a:t>
            </a:r>
          </a:p>
          <a:p>
            <a:pPr algn="ctr"/>
            <a:r>
              <a:rPr lang="fr-FR" sz="1100" b="1" dirty="0"/>
              <a:t>Tél. : 01.69.31.90.00</a:t>
            </a:r>
          </a:p>
          <a:p>
            <a:pPr algn="ctr"/>
            <a:r>
              <a:rPr lang="fr-FR" sz="1100" b="1" dirty="0"/>
              <a:t>officenotarial.91001@notaires.fr</a:t>
            </a:r>
          </a:p>
          <a:p>
            <a:pPr algn="ctr"/>
            <a:r>
              <a:rPr lang="fr-FR" sz="1100" b="1" dirty="0"/>
              <a:t>http://officenotarial.91001@notaires.fr</a:t>
            </a:r>
          </a:p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179512" y="188640"/>
            <a:ext cx="2664296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6156176" y="2002035"/>
            <a:ext cx="1660690" cy="1066926"/>
            <a:chOff x="4464496" y="-130822"/>
            <a:chExt cx="1660690" cy="1066926"/>
          </a:xfrm>
        </p:grpSpPr>
        <p:sp>
          <p:nvSpPr>
            <p:cNvPr id="33" name="Rectangle 32"/>
            <p:cNvSpPr/>
            <p:nvPr/>
          </p:nvSpPr>
          <p:spPr>
            <a:xfrm>
              <a:off x="4464496" y="360039"/>
              <a:ext cx="1660690" cy="57606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4510916" y="-130822"/>
              <a:ext cx="1152128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b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100" kern="1200" dirty="0"/>
                <a:t>Signature de </a:t>
              </a:r>
              <a:r>
                <a:rPr lang="fr-FR" sz="1100" dirty="0"/>
                <a:t>l’acte de vente</a:t>
              </a:r>
              <a:endParaRPr lang="fr-FR" sz="1100" kern="1200" dirty="0"/>
            </a:p>
          </p:txBody>
        </p:sp>
      </p:grpSp>
      <p:sp>
        <p:nvSpPr>
          <p:cNvPr id="37" name="Triangle isocèle 36"/>
          <p:cNvSpPr/>
          <p:nvPr/>
        </p:nvSpPr>
        <p:spPr>
          <a:xfrm rot="10800000">
            <a:off x="8145215" y="1872034"/>
            <a:ext cx="360040" cy="28803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853336" y="1550016"/>
            <a:ext cx="10436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J + 9 mois</a:t>
            </a:r>
          </a:p>
        </p:txBody>
      </p:sp>
      <p:sp>
        <p:nvSpPr>
          <p:cNvPr id="41" name="Ellipse 40"/>
          <p:cNvSpPr/>
          <p:nvPr/>
        </p:nvSpPr>
        <p:spPr>
          <a:xfrm>
            <a:off x="8181219" y="3435033"/>
            <a:ext cx="324036" cy="324036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2" name="ZoneTexte 41"/>
          <p:cNvSpPr txBox="1"/>
          <p:nvPr/>
        </p:nvSpPr>
        <p:spPr>
          <a:xfrm>
            <a:off x="647564" y="3212976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1ère étape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3161977" y="321297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2</a:t>
            </a:r>
            <a:r>
              <a:rPr lang="fr-FR" sz="1100" baseline="30000" dirty="0"/>
              <a:t>ème</a:t>
            </a:r>
            <a:r>
              <a:rPr lang="fr-FR" sz="1100" dirty="0"/>
              <a:t> étape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004048" y="3212976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3</a:t>
            </a:r>
            <a:r>
              <a:rPr lang="fr-FR" sz="1100" baseline="30000" dirty="0"/>
              <a:t>ème</a:t>
            </a:r>
            <a:r>
              <a:rPr lang="fr-FR" sz="1100" dirty="0"/>
              <a:t> étape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ED96D6B-732B-480F-BEF6-43760E00C1A2}"/>
              </a:ext>
            </a:extLst>
          </p:cNvPr>
          <p:cNvSpPr txBox="1"/>
          <p:nvPr/>
        </p:nvSpPr>
        <p:spPr>
          <a:xfrm>
            <a:off x="6516650" y="3198425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4</a:t>
            </a:r>
            <a:r>
              <a:rPr lang="fr-FR" sz="1100" baseline="30000" dirty="0"/>
              <a:t>ème</a:t>
            </a:r>
            <a:r>
              <a:rPr lang="fr-FR" sz="1100" dirty="0"/>
              <a:t> étape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7804D7-3FF1-4380-AF39-67D2A1FC46CA}"/>
              </a:ext>
            </a:extLst>
          </p:cNvPr>
          <p:cNvSpPr txBox="1"/>
          <p:nvPr/>
        </p:nvSpPr>
        <p:spPr>
          <a:xfrm>
            <a:off x="7740352" y="3180602"/>
            <a:ext cx="1043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Dernière étape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5104006-75B0-4026-81FC-2AF749C76492}"/>
              </a:ext>
            </a:extLst>
          </p:cNvPr>
          <p:cNvSpPr txBox="1"/>
          <p:nvPr/>
        </p:nvSpPr>
        <p:spPr>
          <a:xfrm>
            <a:off x="2788475" y="4085003"/>
            <a:ext cx="16381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FF0000"/>
                </a:solidFill>
              </a:rPr>
              <a:t>L’acquéreur adresse son offre de prêt au notaire</a:t>
            </a:r>
          </a:p>
          <a:p>
            <a:pPr>
              <a:buFontTx/>
              <a:buChar char="-"/>
            </a:pPr>
            <a:endParaRPr lang="fr-FR" sz="1100" dirty="0">
              <a:solidFill>
                <a:srgbClr val="FF0000"/>
              </a:solidFill>
            </a:endParaRPr>
          </a:p>
        </p:txBody>
      </p: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A0893C9D-5587-498D-BDB7-AE949C0DCC7C}"/>
              </a:ext>
            </a:extLst>
          </p:cNvPr>
          <p:cNvCxnSpPr/>
          <p:nvPr/>
        </p:nvCxnSpPr>
        <p:spPr>
          <a:xfrm>
            <a:off x="3553524" y="3830507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>
            <a:extLst>
              <a:ext uri="{FF2B5EF4-FFF2-40B4-BE49-F238E27FC236}">
                <a16:creationId xmlns:a16="http://schemas.microsoft.com/office/drawing/2014/main" id="{C386264C-2822-452B-B029-43AF978CB4DA}"/>
              </a:ext>
            </a:extLst>
          </p:cNvPr>
          <p:cNvSpPr txBox="1"/>
          <p:nvPr/>
        </p:nvSpPr>
        <p:spPr>
          <a:xfrm>
            <a:off x="4464497" y="4065022"/>
            <a:ext cx="16381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FF0000"/>
                </a:solidFill>
              </a:rPr>
              <a:t>L’acquéreur contacte sa banque pour le transfert de fonds</a:t>
            </a:r>
          </a:p>
          <a:p>
            <a:pPr>
              <a:buFontTx/>
              <a:buChar char="-"/>
            </a:pPr>
            <a:endParaRPr lang="fr-FR" sz="1100" dirty="0">
              <a:solidFill>
                <a:srgbClr val="FF0000"/>
              </a:solidFill>
            </a:endParaRPr>
          </a:p>
        </p:txBody>
      </p: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1EB8D887-EE9F-47FD-8446-D8F6503B89F2}"/>
              </a:ext>
            </a:extLst>
          </p:cNvPr>
          <p:cNvCxnSpPr/>
          <p:nvPr/>
        </p:nvCxnSpPr>
        <p:spPr>
          <a:xfrm>
            <a:off x="5328084" y="3824555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B54B13CD-3D2A-4C75-B67B-BC96A85650A6}"/>
              </a:ext>
            </a:extLst>
          </p:cNvPr>
          <p:cNvCxnSpPr>
            <a:cxnSpLocks/>
          </p:cNvCxnSpPr>
          <p:nvPr/>
        </p:nvCxnSpPr>
        <p:spPr>
          <a:xfrm>
            <a:off x="6686488" y="3848998"/>
            <a:ext cx="0" cy="1308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>
            <a:extLst>
              <a:ext uri="{FF2B5EF4-FFF2-40B4-BE49-F238E27FC236}">
                <a16:creationId xmlns:a16="http://schemas.microsoft.com/office/drawing/2014/main" id="{BDBABAB0-2CE5-4CF1-BD3A-CCBD88E531CF}"/>
              </a:ext>
            </a:extLst>
          </p:cNvPr>
          <p:cNvSpPr txBox="1"/>
          <p:nvPr/>
        </p:nvSpPr>
        <p:spPr>
          <a:xfrm>
            <a:off x="5734083" y="5223504"/>
            <a:ext cx="18509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Tx/>
              <a:buChar char="-"/>
            </a:pPr>
            <a:r>
              <a:rPr lang="fr-FR" sz="1100" dirty="0">
                <a:solidFill>
                  <a:srgbClr val="FF0000"/>
                </a:solidFill>
              </a:rPr>
              <a:t>Visite à faire,</a:t>
            </a:r>
          </a:p>
          <a:p>
            <a:pPr marL="171450" indent="-171450" algn="ctr">
              <a:buFontTx/>
              <a:buChar char="-"/>
            </a:pPr>
            <a:r>
              <a:rPr lang="fr-FR" sz="1100" dirty="0">
                <a:solidFill>
                  <a:srgbClr val="FF0000"/>
                </a:solidFill>
              </a:rPr>
              <a:t>Relevé des compteurs,</a:t>
            </a:r>
          </a:p>
          <a:p>
            <a:pPr marL="171450" indent="-171450" algn="ctr">
              <a:buFontTx/>
              <a:buChar char="-"/>
            </a:pPr>
            <a:r>
              <a:rPr lang="fr-FR" sz="1100" dirty="0">
                <a:solidFill>
                  <a:srgbClr val="FF0000"/>
                </a:solidFill>
              </a:rPr>
              <a:t>Etat des lieux,</a:t>
            </a:r>
          </a:p>
          <a:p>
            <a:pPr marL="171450" indent="-171450" algn="ctr">
              <a:buFontTx/>
              <a:buChar char="-"/>
            </a:pPr>
            <a:r>
              <a:rPr lang="fr-FR" sz="1100" dirty="0">
                <a:solidFill>
                  <a:srgbClr val="FF0000"/>
                </a:solidFill>
              </a:rPr>
              <a:t>Assurance à prendre par l’acquéreur</a:t>
            </a:r>
          </a:p>
          <a:p>
            <a:pPr>
              <a:buFontTx/>
              <a:buChar char="-"/>
            </a:pPr>
            <a:endParaRPr lang="fr-FR" sz="1100" dirty="0">
              <a:solidFill>
                <a:srgbClr val="FF0000"/>
              </a:solidFill>
            </a:endParaRPr>
          </a:p>
        </p:txBody>
      </p: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A6348CAA-729F-4EE4-A3CC-66FFC9B8AA88}"/>
              </a:ext>
            </a:extLst>
          </p:cNvPr>
          <p:cNvCxnSpPr>
            <a:cxnSpLocks/>
          </p:cNvCxnSpPr>
          <p:nvPr/>
        </p:nvCxnSpPr>
        <p:spPr>
          <a:xfrm>
            <a:off x="8117994" y="3861430"/>
            <a:ext cx="0" cy="1308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>
            <a:extLst>
              <a:ext uri="{FF2B5EF4-FFF2-40B4-BE49-F238E27FC236}">
                <a16:creationId xmlns:a16="http://schemas.microsoft.com/office/drawing/2014/main" id="{B8EE848D-4195-43E6-84B9-C26AC10BCBA5}"/>
              </a:ext>
            </a:extLst>
          </p:cNvPr>
          <p:cNvSpPr txBox="1"/>
          <p:nvPr/>
        </p:nvSpPr>
        <p:spPr>
          <a:xfrm>
            <a:off x="7551864" y="5255002"/>
            <a:ext cx="1289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Retour du titre de propriété des impôts</a:t>
            </a:r>
          </a:p>
          <a:p>
            <a:pPr>
              <a:buFontTx/>
              <a:buChar char="-"/>
            </a:pPr>
            <a:endParaRPr lang="fr-FR" sz="1100" dirty="0">
              <a:solidFill>
                <a:srgbClr val="FF0000"/>
              </a:solidFill>
            </a:endParaRPr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95B9141A-FBC1-4CAC-8213-11C158211E0C}"/>
              </a:ext>
            </a:extLst>
          </p:cNvPr>
          <p:cNvCxnSpPr>
            <a:cxnSpLocks/>
          </p:cNvCxnSpPr>
          <p:nvPr/>
        </p:nvCxnSpPr>
        <p:spPr>
          <a:xfrm>
            <a:off x="2303746" y="3878959"/>
            <a:ext cx="0" cy="13081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643DB10F-0C3E-499C-8B8B-4EBC52763B6C}"/>
              </a:ext>
            </a:extLst>
          </p:cNvPr>
          <p:cNvSpPr txBox="1"/>
          <p:nvPr/>
        </p:nvSpPr>
        <p:spPr>
          <a:xfrm>
            <a:off x="1378258" y="5239798"/>
            <a:ext cx="18509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- Notification du délai de rétractation : </a:t>
            </a:r>
            <a:r>
              <a:rPr lang="fr-FR" sz="1100" dirty="0">
                <a:solidFill>
                  <a:srgbClr val="FF0000"/>
                </a:solidFill>
              </a:rPr>
              <a:t>l’acquéreur signe son accusé de réception</a:t>
            </a:r>
          </a:p>
          <a:p>
            <a:pPr>
              <a:buFontTx/>
              <a:buChar char="-"/>
            </a:pPr>
            <a:endParaRPr lang="fr-FR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221</Words>
  <Application>Microsoft Office PowerPoint</Application>
  <PresentationFormat>Affichage à l'écran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Marion</dc:creator>
  <cp:lastModifiedBy>Marion PRINCIPALE</cp:lastModifiedBy>
  <cp:revision>95</cp:revision>
  <cp:lastPrinted>2018-06-15T10:24:03Z</cp:lastPrinted>
  <dcterms:created xsi:type="dcterms:W3CDTF">2016-01-08T22:35:15Z</dcterms:created>
  <dcterms:modified xsi:type="dcterms:W3CDTF">2018-11-12T08:40:40Z</dcterms:modified>
</cp:coreProperties>
</file>