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56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C8693D-AA94-4873-A7BA-B9613A101007}" type="doc">
      <dgm:prSet loTypeId="urn:microsoft.com/office/officeart/2005/8/layout/hProcess11" loCatId="process" qsTypeId="urn:microsoft.com/office/officeart/2005/8/quickstyle/3d2#1" qsCatId="3D" csTypeId="urn:microsoft.com/office/officeart/2005/8/colors/accent0_3" csCatId="mainScheme" phldr="1"/>
      <dgm:spPr/>
      <dgm:t>
        <a:bodyPr/>
        <a:lstStyle/>
        <a:p>
          <a:endParaRPr lang="fr-FR"/>
        </a:p>
      </dgm:t>
    </dgm:pt>
    <dgm:pt modelId="{7AF82C04-1C19-4D56-AD9C-05371756EAE7}">
      <dgm:prSet phldrT="[Texte]" custT="1"/>
      <dgm:spPr/>
      <dgm:t>
        <a:bodyPr/>
        <a:lstStyle/>
        <a:p>
          <a:r>
            <a:rPr lang="fr-FR" sz="1200" b="1" dirty="0"/>
            <a:t>RDV à l’étude  </a:t>
          </a:r>
        </a:p>
        <a:p>
          <a:r>
            <a:rPr lang="fr-FR" sz="1100" dirty="0"/>
            <a:t>Ouverture de</a:t>
          </a:r>
        </a:p>
        <a:p>
          <a:r>
            <a:rPr lang="fr-FR" sz="1100" dirty="0"/>
            <a:t>la succession</a:t>
          </a:r>
        </a:p>
      </dgm:t>
    </dgm:pt>
    <dgm:pt modelId="{12A295BD-66AB-474B-B400-DFBEF16236CF}" type="parTrans" cxnId="{27E0B0FF-BC98-475C-98AC-65A39F849D0D}">
      <dgm:prSet/>
      <dgm:spPr/>
      <dgm:t>
        <a:bodyPr/>
        <a:lstStyle/>
        <a:p>
          <a:endParaRPr lang="fr-FR"/>
        </a:p>
      </dgm:t>
    </dgm:pt>
    <dgm:pt modelId="{D8986A09-4A61-45BE-933C-E758FF42B757}" type="sibTrans" cxnId="{27E0B0FF-BC98-475C-98AC-65A39F849D0D}">
      <dgm:prSet/>
      <dgm:spPr/>
      <dgm:t>
        <a:bodyPr/>
        <a:lstStyle/>
        <a:p>
          <a:endParaRPr lang="fr-FR"/>
        </a:p>
      </dgm:t>
    </dgm:pt>
    <dgm:pt modelId="{9EC140DC-B8C6-40BD-A312-DDFD1402FAB0}">
      <dgm:prSet phldrT="[Texte]" custT="1"/>
      <dgm:spPr/>
      <dgm:t>
        <a:bodyPr/>
        <a:lstStyle/>
        <a:p>
          <a:r>
            <a:rPr lang="fr-FR" sz="1100" dirty="0">
              <a:solidFill>
                <a:srgbClr val="FF0000"/>
              </a:solidFill>
            </a:rPr>
            <a:t>- </a:t>
          </a:r>
          <a:r>
            <a:rPr lang="fr-FR" sz="1100" b="1" dirty="0">
              <a:solidFill>
                <a:srgbClr val="FF0000"/>
              </a:solidFill>
            </a:rPr>
            <a:t>Signature acte de notoriété</a:t>
          </a:r>
          <a:r>
            <a:rPr lang="fr-FR" sz="1100" dirty="0">
              <a:solidFill>
                <a:srgbClr val="FF0000"/>
              </a:solidFill>
            </a:rPr>
            <a:t>,</a:t>
          </a:r>
        </a:p>
        <a:p>
          <a:r>
            <a:rPr lang="fr-FR" sz="1100" dirty="0"/>
            <a:t>- Annonce des frais si possible,</a:t>
          </a:r>
        </a:p>
        <a:p>
          <a:r>
            <a:rPr lang="fr-FR" sz="1100" dirty="0"/>
            <a:t>- Projet de déclaration de succession si possible,</a:t>
          </a:r>
        </a:p>
        <a:p>
          <a:r>
            <a:rPr lang="fr-FR" sz="1100" dirty="0"/>
            <a:t>- Fixation prochain RDV.</a:t>
          </a:r>
        </a:p>
      </dgm:t>
    </dgm:pt>
    <dgm:pt modelId="{3EFA832F-E86C-4259-A116-1C3F5E7BCAF0}" type="parTrans" cxnId="{F68A6D14-51CD-4A7A-A3CD-A0248229734E}">
      <dgm:prSet/>
      <dgm:spPr/>
      <dgm:t>
        <a:bodyPr/>
        <a:lstStyle/>
        <a:p>
          <a:endParaRPr lang="fr-FR"/>
        </a:p>
      </dgm:t>
    </dgm:pt>
    <dgm:pt modelId="{C72D7CA6-9560-4F34-8090-58CF752910C1}" type="sibTrans" cxnId="{F68A6D14-51CD-4A7A-A3CD-A0248229734E}">
      <dgm:prSet/>
      <dgm:spPr/>
      <dgm:t>
        <a:bodyPr/>
        <a:lstStyle/>
        <a:p>
          <a:endParaRPr lang="fr-FR"/>
        </a:p>
      </dgm:t>
    </dgm:pt>
    <dgm:pt modelId="{3124515C-08A4-4083-BAE4-27B36E8741EE}">
      <dgm:prSet phldrT="[Texte]" custT="1"/>
      <dgm:spPr/>
      <dgm:t>
        <a:bodyPr/>
        <a:lstStyle/>
        <a:p>
          <a:endParaRPr lang="fr-FR" sz="1100" dirty="0"/>
        </a:p>
        <a:p>
          <a:r>
            <a:rPr lang="fr-FR" sz="1100" dirty="0"/>
            <a:t>- Signature des actes : option, </a:t>
          </a:r>
          <a:r>
            <a:rPr lang="fr-FR" sz="1100" b="1" dirty="0">
              <a:solidFill>
                <a:srgbClr val="FF0000"/>
              </a:solidFill>
            </a:rPr>
            <a:t>déclaration de succession, </a:t>
          </a:r>
          <a:r>
            <a:rPr lang="fr-FR" sz="1100" dirty="0"/>
            <a:t>attestation immobilière…</a:t>
          </a:r>
        </a:p>
        <a:p>
          <a:r>
            <a:rPr lang="fr-FR" sz="1100" dirty="0"/>
            <a:t>- Comptes de la succession.</a:t>
          </a:r>
        </a:p>
      </dgm:t>
    </dgm:pt>
    <dgm:pt modelId="{67C20760-49CB-4AF4-A6B7-BE1301873926}" type="parTrans" cxnId="{6FBA7278-47AA-4654-ACC7-B2512A6B093B}">
      <dgm:prSet/>
      <dgm:spPr/>
      <dgm:t>
        <a:bodyPr/>
        <a:lstStyle/>
        <a:p>
          <a:endParaRPr lang="fr-FR"/>
        </a:p>
      </dgm:t>
    </dgm:pt>
    <dgm:pt modelId="{7B9A2A54-4A29-44A8-8711-7DAF37CA20B9}" type="sibTrans" cxnId="{6FBA7278-47AA-4654-ACC7-B2512A6B093B}">
      <dgm:prSet/>
      <dgm:spPr/>
      <dgm:t>
        <a:bodyPr/>
        <a:lstStyle/>
        <a:p>
          <a:endParaRPr lang="fr-FR"/>
        </a:p>
      </dgm:t>
    </dgm:pt>
    <dgm:pt modelId="{3D9A8B6A-A0A7-4B8F-B5F1-027A802ADAD4}">
      <dgm:prSet phldrT="[Texte]" custT="1"/>
      <dgm:spPr/>
      <dgm:t>
        <a:bodyPr/>
        <a:lstStyle/>
        <a:p>
          <a:r>
            <a:rPr lang="fr-FR" sz="1100" dirty="0"/>
            <a:t>- Envoi des actes aux clients avec le solde de compte</a:t>
          </a:r>
        </a:p>
        <a:p>
          <a:r>
            <a:rPr lang="fr-FR" sz="1100" dirty="0"/>
            <a:t>- Clôture du dossier</a:t>
          </a:r>
        </a:p>
      </dgm:t>
    </dgm:pt>
    <dgm:pt modelId="{3122A414-7BDA-4E21-ADE5-21860F431DDB}" type="parTrans" cxnId="{A4453BBE-1BA6-47C4-B000-96C3E5C46756}">
      <dgm:prSet/>
      <dgm:spPr/>
      <dgm:t>
        <a:bodyPr/>
        <a:lstStyle/>
        <a:p>
          <a:endParaRPr lang="fr-FR"/>
        </a:p>
      </dgm:t>
    </dgm:pt>
    <dgm:pt modelId="{C0F411D4-4028-4B92-B0B3-9C88B8B84F0E}" type="sibTrans" cxnId="{A4453BBE-1BA6-47C4-B000-96C3E5C46756}">
      <dgm:prSet/>
      <dgm:spPr/>
      <dgm:t>
        <a:bodyPr/>
        <a:lstStyle/>
        <a:p>
          <a:endParaRPr lang="fr-FR"/>
        </a:p>
      </dgm:t>
    </dgm:pt>
    <dgm:pt modelId="{55CC296E-7AAC-4781-920A-6D1DD11F02B6}" type="pres">
      <dgm:prSet presAssocID="{F7C8693D-AA94-4873-A7BA-B9613A101007}" presName="Name0" presStyleCnt="0">
        <dgm:presLayoutVars>
          <dgm:dir/>
          <dgm:resizeHandles val="exact"/>
        </dgm:presLayoutVars>
      </dgm:prSet>
      <dgm:spPr/>
    </dgm:pt>
    <dgm:pt modelId="{F143C2E0-76BE-43A0-8CA0-309C1A234ED8}" type="pres">
      <dgm:prSet presAssocID="{F7C8693D-AA94-4873-A7BA-B9613A101007}" presName="arrow" presStyleLbl="bgShp" presStyleIdx="0" presStyleCnt="1"/>
      <dgm:spPr/>
    </dgm:pt>
    <dgm:pt modelId="{73B54250-CB1B-4383-AFEC-7ED7D9A0413E}" type="pres">
      <dgm:prSet presAssocID="{F7C8693D-AA94-4873-A7BA-B9613A101007}" presName="points" presStyleCnt="0"/>
      <dgm:spPr/>
    </dgm:pt>
    <dgm:pt modelId="{F7401EE2-F37F-4C97-B8F7-7A6E83DE38BA}" type="pres">
      <dgm:prSet presAssocID="{7AF82C04-1C19-4D56-AD9C-05371756EAE7}" presName="compositeA" presStyleCnt="0"/>
      <dgm:spPr/>
    </dgm:pt>
    <dgm:pt modelId="{30DD8A9C-DAB3-402F-9D57-D49725C75CB2}" type="pres">
      <dgm:prSet presAssocID="{7AF82C04-1C19-4D56-AD9C-05371756EAE7}" presName="textA" presStyleLbl="revTx" presStyleIdx="0" presStyleCnt="4" custScaleY="72972" custLinFactNeighborX="7012" custLinFactNeighborY="3378">
        <dgm:presLayoutVars>
          <dgm:bulletEnabled val="1"/>
        </dgm:presLayoutVars>
      </dgm:prSet>
      <dgm:spPr/>
    </dgm:pt>
    <dgm:pt modelId="{E2BBC438-4098-4EE8-B74F-9E3793F84079}" type="pres">
      <dgm:prSet presAssocID="{7AF82C04-1C19-4D56-AD9C-05371756EAE7}" presName="circleA" presStyleLbl="node1" presStyleIdx="0" presStyleCnt="4" custLinFactNeighborX="59261" custLinFactNeighborY="43695"/>
      <dgm:spPr/>
    </dgm:pt>
    <dgm:pt modelId="{DE46DF4A-58ED-4694-A184-380D14D35E31}" type="pres">
      <dgm:prSet presAssocID="{7AF82C04-1C19-4D56-AD9C-05371756EAE7}" presName="spaceA" presStyleCnt="0"/>
      <dgm:spPr/>
    </dgm:pt>
    <dgm:pt modelId="{AA78B50D-AD4F-4195-945A-564438D4D037}" type="pres">
      <dgm:prSet presAssocID="{D8986A09-4A61-45BE-933C-E758FF42B757}" presName="space" presStyleCnt="0"/>
      <dgm:spPr/>
    </dgm:pt>
    <dgm:pt modelId="{EE8D97AA-0CA3-421C-AF4F-FB7D42792C24}" type="pres">
      <dgm:prSet presAssocID="{9EC140DC-B8C6-40BD-A312-DDFD1402FAB0}" presName="compositeB" presStyleCnt="0"/>
      <dgm:spPr/>
    </dgm:pt>
    <dgm:pt modelId="{B0962959-4EC6-40DC-8A99-E9677AFD69CC}" type="pres">
      <dgm:prSet presAssocID="{9EC140DC-B8C6-40BD-A312-DDFD1402FAB0}" presName="textB" presStyleLbl="revTx" presStyleIdx="1" presStyleCnt="4" custLinFactY="-38889" custLinFactNeighborX="-1496" custLinFactNeighborY="-100000">
        <dgm:presLayoutVars>
          <dgm:bulletEnabled val="1"/>
        </dgm:presLayoutVars>
      </dgm:prSet>
      <dgm:spPr/>
    </dgm:pt>
    <dgm:pt modelId="{2D221949-DE98-4A9E-87F8-E596057F6A4B}" type="pres">
      <dgm:prSet presAssocID="{9EC140DC-B8C6-40BD-A312-DDFD1402FAB0}" presName="circleB" presStyleLbl="node1" presStyleIdx="1" presStyleCnt="4" custLinFactNeighborX="-13903" custLinFactNeighborY="16667"/>
      <dgm:spPr/>
    </dgm:pt>
    <dgm:pt modelId="{E4C5D243-C87C-4877-8426-DBEA69D21BB8}" type="pres">
      <dgm:prSet presAssocID="{9EC140DC-B8C6-40BD-A312-DDFD1402FAB0}" presName="spaceB" presStyleCnt="0"/>
      <dgm:spPr/>
    </dgm:pt>
    <dgm:pt modelId="{80BDA4E2-6EB7-4846-AA36-8CE9EEC24E0F}" type="pres">
      <dgm:prSet presAssocID="{C72D7CA6-9560-4F34-8090-58CF752910C1}" presName="space" presStyleCnt="0"/>
      <dgm:spPr/>
    </dgm:pt>
    <dgm:pt modelId="{3A926B9C-3354-468C-B212-CE9718C96AAC}" type="pres">
      <dgm:prSet presAssocID="{3124515C-08A4-4083-BAE4-27B36E8741EE}" presName="compositeA" presStyleCnt="0"/>
      <dgm:spPr/>
    </dgm:pt>
    <dgm:pt modelId="{AFEDC2F0-F2A5-409B-9A62-AD364519E325}" type="pres">
      <dgm:prSet presAssocID="{3124515C-08A4-4083-BAE4-27B36E8741EE}" presName="textA" presStyleLbl="revTx" presStyleIdx="2" presStyleCnt="4" custScaleX="99971" custScaleY="68252" custLinFactNeighborX="1116" custLinFactNeighborY="8730">
        <dgm:presLayoutVars>
          <dgm:bulletEnabled val="1"/>
        </dgm:presLayoutVars>
      </dgm:prSet>
      <dgm:spPr/>
    </dgm:pt>
    <dgm:pt modelId="{88690E08-5174-4B02-8D32-9E46A0460E32}" type="pres">
      <dgm:prSet presAssocID="{3124515C-08A4-4083-BAE4-27B36E8741EE}" presName="circleA" presStyleLbl="node1" presStyleIdx="2" presStyleCnt="4" custLinFactNeighborX="24045" custLinFactNeighborY="48415"/>
      <dgm:spPr/>
    </dgm:pt>
    <dgm:pt modelId="{89026833-D7BA-4C2C-A40D-22196289F3B9}" type="pres">
      <dgm:prSet presAssocID="{3124515C-08A4-4083-BAE4-27B36E8741EE}" presName="spaceA" presStyleCnt="0"/>
      <dgm:spPr/>
    </dgm:pt>
    <dgm:pt modelId="{56DA1A5C-B61B-4452-929F-E1D00F463F55}" type="pres">
      <dgm:prSet presAssocID="{7B9A2A54-4A29-44A8-8711-7DAF37CA20B9}" presName="space" presStyleCnt="0"/>
      <dgm:spPr/>
    </dgm:pt>
    <dgm:pt modelId="{CF32F167-753E-41CC-85E6-B7E5F3D6D53D}" type="pres">
      <dgm:prSet presAssocID="{3D9A8B6A-A0A7-4B8F-B5F1-027A802ADAD4}" presName="compositeB" presStyleCnt="0"/>
      <dgm:spPr/>
    </dgm:pt>
    <dgm:pt modelId="{E60B554F-55FA-4BD5-9532-40C5A961E666}" type="pres">
      <dgm:prSet presAssocID="{3D9A8B6A-A0A7-4B8F-B5F1-027A802ADAD4}" presName="textB" presStyleLbl="revTx" presStyleIdx="3" presStyleCnt="4" custScaleX="62924" custScaleY="114287" custLinFactY="-33729" custLinFactNeighborX="65151" custLinFactNeighborY="-100000">
        <dgm:presLayoutVars>
          <dgm:bulletEnabled val="1"/>
        </dgm:presLayoutVars>
      </dgm:prSet>
      <dgm:spPr/>
    </dgm:pt>
    <dgm:pt modelId="{3E925F4A-56E7-47EC-B52B-5AB60112632D}" type="pres">
      <dgm:prSet presAssocID="{3D9A8B6A-A0A7-4B8F-B5F1-027A802ADAD4}" presName="circleB" presStyleLbl="node1" presStyleIdx="3" presStyleCnt="4" custLinFactX="-38008" custLinFactNeighborX="-100000" custLinFactNeighborY="30954"/>
      <dgm:spPr/>
    </dgm:pt>
    <dgm:pt modelId="{D259B4CA-380A-4479-8492-34276D5F8DAC}" type="pres">
      <dgm:prSet presAssocID="{3D9A8B6A-A0A7-4B8F-B5F1-027A802ADAD4}" presName="spaceB" presStyleCnt="0"/>
      <dgm:spPr/>
    </dgm:pt>
  </dgm:ptLst>
  <dgm:cxnLst>
    <dgm:cxn modelId="{F68A6D14-51CD-4A7A-A3CD-A0248229734E}" srcId="{F7C8693D-AA94-4873-A7BA-B9613A101007}" destId="{9EC140DC-B8C6-40BD-A312-DDFD1402FAB0}" srcOrd="1" destOrd="0" parTransId="{3EFA832F-E86C-4259-A116-1C3F5E7BCAF0}" sibTransId="{C72D7CA6-9560-4F34-8090-58CF752910C1}"/>
    <dgm:cxn modelId="{91CFA416-723F-431A-AD2F-2A160E1599F5}" type="presOf" srcId="{7AF82C04-1C19-4D56-AD9C-05371756EAE7}" destId="{30DD8A9C-DAB3-402F-9D57-D49725C75CB2}" srcOrd="0" destOrd="0" presId="urn:microsoft.com/office/officeart/2005/8/layout/hProcess11"/>
    <dgm:cxn modelId="{96A22C4C-7E8D-4712-BE37-D18BE875DE0D}" type="presOf" srcId="{F7C8693D-AA94-4873-A7BA-B9613A101007}" destId="{55CC296E-7AAC-4781-920A-6D1DD11F02B6}" srcOrd="0" destOrd="0" presId="urn:microsoft.com/office/officeart/2005/8/layout/hProcess11"/>
    <dgm:cxn modelId="{6FBA7278-47AA-4654-ACC7-B2512A6B093B}" srcId="{F7C8693D-AA94-4873-A7BA-B9613A101007}" destId="{3124515C-08A4-4083-BAE4-27B36E8741EE}" srcOrd="2" destOrd="0" parTransId="{67C20760-49CB-4AF4-A6B7-BE1301873926}" sibTransId="{7B9A2A54-4A29-44A8-8711-7DAF37CA20B9}"/>
    <dgm:cxn modelId="{64C3DAB2-4FF9-438F-B1BE-87C036AECABB}" type="presOf" srcId="{9EC140DC-B8C6-40BD-A312-DDFD1402FAB0}" destId="{B0962959-4EC6-40DC-8A99-E9677AFD69CC}" srcOrd="0" destOrd="0" presId="urn:microsoft.com/office/officeart/2005/8/layout/hProcess11"/>
    <dgm:cxn modelId="{1C525DB4-0A15-45EA-8BDB-CCB3EC193AC3}" type="presOf" srcId="{3124515C-08A4-4083-BAE4-27B36E8741EE}" destId="{AFEDC2F0-F2A5-409B-9A62-AD364519E325}" srcOrd="0" destOrd="0" presId="urn:microsoft.com/office/officeart/2005/8/layout/hProcess11"/>
    <dgm:cxn modelId="{A4453BBE-1BA6-47C4-B000-96C3E5C46756}" srcId="{F7C8693D-AA94-4873-A7BA-B9613A101007}" destId="{3D9A8B6A-A0A7-4B8F-B5F1-027A802ADAD4}" srcOrd="3" destOrd="0" parTransId="{3122A414-7BDA-4E21-ADE5-21860F431DDB}" sibTransId="{C0F411D4-4028-4B92-B0B3-9C88B8B84F0E}"/>
    <dgm:cxn modelId="{779B94E8-DD4C-45F8-8EC3-10A4DD56B28D}" type="presOf" srcId="{3D9A8B6A-A0A7-4B8F-B5F1-027A802ADAD4}" destId="{E60B554F-55FA-4BD5-9532-40C5A961E666}" srcOrd="0" destOrd="0" presId="urn:microsoft.com/office/officeart/2005/8/layout/hProcess11"/>
    <dgm:cxn modelId="{27E0B0FF-BC98-475C-98AC-65A39F849D0D}" srcId="{F7C8693D-AA94-4873-A7BA-B9613A101007}" destId="{7AF82C04-1C19-4D56-AD9C-05371756EAE7}" srcOrd="0" destOrd="0" parTransId="{12A295BD-66AB-474B-B400-DFBEF16236CF}" sibTransId="{D8986A09-4A61-45BE-933C-E758FF42B757}"/>
    <dgm:cxn modelId="{4D809000-9D43-40CD-8B80-9580BC3D2127}" type="presParOf" srcId="{55CC296E-7AAC-4781-920A-6D1DD11F02B6}" destId="{F143C2E0-76BE-43A0-8CA0-309C1A234ED8}" srcOrd="0" destOrd="0" presId="urn:microsoft.com/office/officeart/2005/8/layout/hProcess11"/>
    <dgm:cxn modelId="{E65F4178-787E-426F-9FDA-F2EEBD28F9C6}" type="presParOf" srcId="{55CC296E-7AAC-4781-920A-6D1DD11F02B6}" destId="{73B54250-CB1B-4383-AFEC-7ED7D9A0413E}" srcOrd="1" destOrd="0" presId="urn:microsoft.com/office/officeart/2005/8/layout/hProcess11"/>
    <dgm:cxn modelId="{0815DFD5-C4F1-4DA3-BC68-C697E32DB98A}" type="presParOf" srcId="{73B54250-CB1B-4383-AFEC-7ED7D9A0413E}" destId="{F7401EE2-F37F-4C97-B8F7-7A6E83DE38BA}" srcOrd="0" destOrd="0" presId="urn:microsoft.com/office/officeart/2005/8/layout/hProcess11"/>
    <dgm:cxn modelId="{5E7D5167-5FB6-46A3-AE01-7559CDB9BEBB}" type="presParOf" srcId="{F7401EE2-F37F-4C97-B8F7-7A6E83DE38BA}" destId="{30DD8A9C-DAB3-402F-9D57-D49725C75CB2}" srcOrd="0" destOrd="0" presId="urn:microsoft.com/office/officeart/2005/8/layout/hProcess11"/>
    <dgm:cxn modelId="{821ADC40-622C-4BB9-9594-19C03D98D2DD}" type="presParOf" srcId="{F7401EE2-F37F-4C97-B8F7-7A6E83DE38BA}" destId="{E2BBC438-4098-4EE8-B74F-9E3793F84079}" srcOrd="1" destOrd="0" presId="urn:microsoft.com/office/officeart/2005/8/layout/hProcess11"/>
    <dgm:cxn modelId="{36DB065D-1F68-4907-8A85-AAE96C56E7BA}" type="presParOf" srcId="{F7401EE2-F37F-4C97-B8F7-7A6E83DE38BA}" destId="{DE46DF4A-58ED-4694-A184-380D14D35E31}" srcOrd="2" destOrd="0" presId="urn:microsoft.com/office/officeart/2005/8/layout/hProcess11"/>
    <dgm:cxn modelId="{99D4AC68-0CB3-4974-A872-A2DCC1FD109B}" type="presParOf" srcId="{73B54250-CB1B-4383-AFEC-7ED7D9A0413E}" destId="{AA78B50D-AD4F-4195-945A-564438D4D037}" srcOrd="1" destOrd="0" presId="urn:microsoft.com/office/officeart/2005/8/layout/hProcess11"/>
    <dgm:cxn modelId="{BDE10DB8-F4BF-4AB9-9803-1D540E4030D6}" type="presParOf" srcId="{73B54250-CB1B-4383-AFEC-7ED7D9A0413E}" destId="{EE8D97AA-0CA3-421C-AF4F-FB7D42792C24}" srcOrd="2" destOrd="0" presId="urn:microsoft.com/office/officeart/2005/8/layout/hProcess11"/>
    <dgm:cxn modelId="{CD580C0E-7C0B-46F9-8B3C-2D1C9458DA31}" type="presParOf" srcId="{EE8D97AA-0CA3-421C-AF4F-FB7D42792C24}" destId="{B0962959-4EC6-40DC-8A99-E9677AFD69CC}" srcOrd="0" destOrd="0" presId="urn:microsoft.com/office/officeart/2005/8/layout/hProcess11"/>
    <dgm:cxn modelId="{DD85DC17-F3BE-445D-9B4A-77533F8E78EF}" type="presParOf" srcId="{EE8D97AA-0CA3-421C-AF4F-FB7D42792C24}" destId="{2D221949-DE98-4A9E-87F8-E596057F6A4B}" srcOrd="1" destOrd="0" presId="urn:microsoft.com/office/officeart/2005/8/layout/hProcess11"/>
    <dgm:cxn modelId="{1F84B3A4-F407-4849-A684-7068433B53CE}" type="presParOf" srcId="{EE8D97AA-0CA3-421C-AF4F-FB7D42792C24}" destId="{E4C5D243-C87C-4877-8426-DBEA69D21BB8}" srcOrd="2" destOrd="0" presId="urn:microsoft.com/office/officeart/2005/8/layout/hProcess11"/>
    <dgm:cxn modelId="{6A728546-B803-458E-BCEF-0439632CA2E1}" type="presParOf" srcId="{73B54250-CB1B-4383-AFEC-7ED7D9A0413E}" destId="{80BDA4E2-6EB7-4846-AA36-8CE9EEC24E0F}" srcOrd="3" destOrd="0" presId="urn:microsoft.com/office/officeart/2005/8/layout/hProcess11"/>
    <dgm:cxn modelId="{97A325CC-7B4F-43E0-BE7C-C2E0C1E69F66}" type="presParOf" srcId="{73B54250-CB1B-4383-AFEC-7ED7D9A0413E}" destId="{3A926B9C-3354-468C-B212-CE9718C96AAC}" srcOrd="4" destOrd="0" presId="urn:microsoft.com/office/officeart/2005/8/layout/hProcess11"/>
    <dgm:cxn modelId="{DDB3CCAD-D6A6-4A0A-8491-CFBF97C9B001}" type="presParOf" srcId="{3A926B9C-3354-468C-B212-CE9718C96AAC}" destId="{AFEDC2F0-F2A5-409B-9A62-AD364519E325}" srcOrd="0" destOrd="0" presId="urn:microsoft.com/office/officeart/2005/8/layout/hProcess11"/>
    <dgm:cxn modelId="{0C18F333-2168-40E8-A386-5CB3FF372C16}" type="presParOf" srcId="{3A926B9C-3354-468C-B212-CE9718C96AAC}" destId="{88690E08-5174-4B02-8D32-9E46A0460E32}" srcOrd="1" destOrd="0" presId="urn:microsoft.com/office/officeart/2005/8/layout/hProcess11"/>
    <dgm:cxn modelId="{C9666DEF-29ED-43CB-AD47-0D3CD30DD85D}" type="presParOf" srcId="{3A926B9C-3354-468C-B212-CE9718C96AAC}" destId="{89026833-D7BA-4C2C-A40D-22196289F3B9}" srcOrd="2" destOrd="0" presId="urn:microsoft.com/office/officeart/2005/8/layout/hProcess11"/>
    <dgm:cxn modelId="{8812CEC4-F6AE-4AE9-8EDC-A8B9EF749DAA}" type="presParOf" srcId="{73B54250-CB1B-4383-AFEC-7ED7D9A0413E}" destId="{56DA1A5C-B61B-4452-929F-E1D00F463F55}" srcOrd="5" destOrd="0" presId="urn:microsoft.com/office/officeart/2005/8/layout/hProcess11"/>
    <dgm:cxn modelId="{3E8C9AAA-CE2D-49B1-9001-98DCEC11B219}" type="presParOf" srcId="{73B54250-CB1B-4383-AFEC-7ED7D9A0413E}" destId="{CF32F167-753E-41CC-85E6-B7E5F3D6D53D}" srcOrd="6" destOrd="0" presId="urn:microsoft.com/office/officeart/2005/8/layout/hProcess11"/>
    <dgm:cxn modelId="{BFE5CD2E-193E-4CC2-848F-8320B2267056}" type="presParOf" srcId="{CF32F167-753E-41CC-85E6-B7E5F3D6D53D}" destId="{E60B554F-55FA-4BD5-9532-40C5A961E666}" srcOrd="0" destOrd="0" presId="urn:microsoft.com/office/officeart/2005/8/layout/hProcess11"/>
    <dgm:cxn modelId="{0145E717-B8B3-414F-8C38-1FD1C962E9D4}" type="presParOf" srcId="{CF32F167-753E-41CC-85E6-B7E5F3D6D53D}" destId="{3E925F4A-56E7-47EC-B52B-5AB60112632D}" srcOrd="1" destOrd="0" presId="urn:microsoft.com/office/officeart/2005/8/layout/hProcess11"/>
    <dgm:cxn modelId="{D5F2A2A0-C915-433F-B7CC-13191BC5431F}" type="presParOf" srcId="{CF32F167-753E-41CC-85E6-B7E5F3D6D53D}" destId="{D259B4CA-380A-4479-8492-34276D5F8DAC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43C2E0-76BE-43A0-8CA0-309C1A234ED8}">
      <dsp:nvSpPr>
        <dsp:cNvPr id="0" name=""/>
        <dsp:cNvSpPr/>
      </dsp:nvSpPr>
      <dsp:spPr>
        <a:xfrm>
          <a:off x="0" y="972108"/>
          <a:ext cx="8964488" cy="1296144"/>
        </a:xfrm>
        <a:prstGeom prst="notchedRightArrow">
          <a:avLst/>
        </a:prstGeom>
        <a:gradFill rotWithShape="0">
          <a:gsLst>
            <a:gs pos="0">
              <a:schemeClr val="dk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30DD8A9C-DAB3-402F-9D57-D49725C75CB2}">
      <dsp:nvSpPr>
        <dsp:cNvPr id="0" name=""/>
        <dsp:cNvSpPr/>
      </dsp:nvSpPr>
      <dsp:spPr>
        <a:xfrm>
          <a:off x="144024" y="131364"/>
          <a:ext cx="1940263" cy="9458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/>
            <a:t>RDV à l’étude 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Ouverture de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la succession</a:t>
          </a:r>
        </a:p>
      </dsp:txBody>
      <dsp:txXfrm>
        <a:off x="144024" y="131364"/>
        <a:ext cx="1940263" cy="945822"/>
      </dsp:txXfrm>
    </dsp:sp>
    <dsp:sp modelId="{E2BBC438-4098-4EE8-B74F-9E3793F84079}">
      <dsp:nvSpPr>
        <dsp:cNvPr id="0" name=""/>
        <dsp:cNvSpPr/>
      </dsp:nvSpPr>
      <dsp:spPr>
        <a:xfrm>
          <a:off x="1008114" y="1512169"/>
          <a:ext cx="324036" cy="324036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962959-4EC6-40DC-8A99-E9677AFD69CC}">
      <dsp:nvSpPr>
        <dsp:cNvPr id="0" name=""/>
        <dsp:cNvSpPr/>
      </dsp:nvSpPr>
      <dsp:spPr>
        <a:xfrm>
          <a:off x="2016223" y="144014"/>
          <a:ext cx="1940263" cy="1296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>
              <a:solidFill>
                <a:srgbClr val="FF0000"/>
              </a:solidFill>
            </a:rPr>
            <a:t>- </a:t>
          </a:r>
          <a:r>
            <a:rPr lang="fr-FR" sz="1100" b="1" kern="1200" dirty="0">
              <a:solidFill>
                <a:srgbClr val="FF0000"/>
              </a:solidFill>
            </a:rPr>
            <a:t>Signature acte de notoriété</a:t>
          </a:r>
          <a:r>
            <a:rPr lang="fr-FR" sz="1100" kern="1200" dirty="0">
              <a:solidFill>
                <a:srgbClr val="FF0000"/>
              </a:solidFill>
            </a:rPr>
            <a:t>,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- Annonce des frais si possible,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- Projet de déclaration de succession si possible,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- Fixation prochain RDV.</a:t>
          </a:r>
        </a:p>
      </dsp:txBody>
      <dsp:txXfrm>
        <a:off x="2016223" y="144014"/>
        <a:ext cx="1940263" cy="1296144"/>
      </dsp:txXfrm>
    </dsp:sp>
    <dsp:sp modelId="{2D221949-DE98-4A9E-87F8-E596057F6A4B}">
      <dsp:nvSpPr>
        <dsp:cNvPr id="0" name=""/>
        <dsp:cNvSpPr/>
      </dsp:nvSpPr>
      <dsp:spPr>
        <a:xfrm>
          <a:off x="2808312" y="1512169"/>
          <a:ext cx="324036" cy="324036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EDC2F0-F2A5-409B-9A62-AD364519E325}">
      <dsp:nvSpPr>
        <dsp:cNvPr id="0" name=""/>
        <dsp:cNvSpPr/>
      </dsp:nvSpPr>
      <dsp:spPr>
        <a:xfrm>
          <a:off x="4104460" y="216028"/>
          <a:ext cx="1939700" cy="8846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1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- Signature des actes : option, </a:t>
          </a:r>
          <a:r>
            <a:rPr lang="fr-FR" sz="1100" b="1" kern="1200" dirty="0">
              <a:solidFill>
                <a:srgbClr val="FF0000"/>
              </a:solidFill>
            </a:rPr>
            <a:t>déclaration de succession, </a:t>
          </a:r>
          <a:r>
            <a:rPr lang="fr-FR" sz="1100" kern="1200" dirty="0"/>
            <a:t>attestation immobilière…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- Comptes de la succession.</a:t>
          </a:r>
        </a:p>
      </dsp:txBody>
      <dsp:txXfrm>
        <a:off x="4104460" y="216028"/>
        <a:ext cx="1939700" cy="884644"/>
      </dsp:txXfrm>
    </dsp:sp>
    <dsp:sp modelId="{88690E08-5174-4B02-8D32-9E46A0460E32}">
      <dsp:nvSpPr>
        <dsp:cNvPr id="0" name=""/>
        <dsp:cNvSpPr/>
      </dsp:nvSpPr>
      <dsp:spPr>
        <a:xfrm>
          <a:off x="4968554" y="1512169"/>
          <a:ext cx="324036" cy="324036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0B554F-55FA-4BD5-9532-40C5A961E666}">
      <dsp:nvSpPr>
        <dsp:cNvPr id="0" name=""/>
        <dsp:cNvSpPr/>
      </dsp:nvSpPr>
      <dsp:spPr>
        <a:xfrm>
          <a:off x="7743589" y="72010"/>
          <a:ext cx="1220891" cy="1481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- Envoi des actes aux clients avec le solde de compte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- Clôture du dossier</a:t>
          </a:r>
        </a:p>
      </dsp:txBody>
      <dsp:txXfrm>
        <a:off x="7743589" y="72010"/>
        <a:ext cx="1220891" cy="1481324"/>
      </dsp:txXfrm>
    </dsp:sp>
    <dsp:sp modelId="{3E925F4A-56E7-47EC-B52B-5AB60112632D}">
      <dsp:nvSpPr>
        <dsp:cNvPr id="0" name=""/>
        <dsp:cNvSpPr/>
      </dsp:nvSpPr>
      <dsp:spPr>
        <a:xfrm>
          <a:off x="6480720" y="1512169"/>
          <a:ext cx="324036" cy="324036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D124-8592-432A-934E-C1B17D0DE0E6}" type="datetimeFigureOut">
              <a:rPr lang="fr-FR" smtClean="0"/>
              <a:pPr/>
              <a:t>28/02/2019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2156-3BB6-4A0D-BE94-33CB018DC9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D124-8592-432A-934E-C1B17D0DE0E6}" type="datetimeFigureOut">
              <a:rPr lang="fr-FR" smtClean="0"/>
              <a:pPr/>
              <a:t>28/02/2019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2156-3BB6-4A0D-BE94-33CB018DC9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D124-8592-432A-934E-C1B17D0DE0E6}" type="datetimeFigureOut">
              <a:rPr lang="fr-FR" smtClean="0"/>
              <a:pPr/>
              <a:t>28/02/2019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2156-3BB6-4A0D-BE94-33CB018DC9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D124-8592-432A-934E-C1B17D0DE0E6}" type="datetimeFigureOut">
              <a:rPr lang="fr-FR" smtClean="0"/>
              <a:pPr/>
              <a:t>28/02/2019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2156-3BB6-4A0D-BE94-33CB018DC9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D124-8592-432A-934E-C1B17D0DE0E6}" type="datetimeFigureOut">
              <a:rPr lang="fr-FR" smtClean="0"/>
              <a:pPr/>
              <a:t>28/02/2019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2156-3BB6-4A0D-BE94-33CB018DC9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D124-8592-432A-934E-C1B17D0DE0E6}" type="datetimeFigureOut">
              <a:rPr lang="fr-FR" smtClean="0"/>
              <a:pPr/>
              <a:t>28/02/2019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2156-3BB6-4A0D-BE94-33CB018DC9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D124-8592-432A-934E-C1B17D0DE0E6}" type="datetimeFigureOut">
              <a:rPr lang="fr-FR" smtClean="0"/>
              <a:pPr/>
              <a:t>28/02/2019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2156-3BB6-4A0D-BE94-33CB018DC9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D124-8592-432A-934E-C1B17D0DE0E6}" type="datetimeFigureOut">
              <a:rPr lang="fr-FR" smtClean="0"/>
              <a:pPr/>
              <a:t>28/02/2019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2156-3BB6-4A0D-BE94-33CB018DC9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D124-8592-432A-934E-C1B17D0DE0E6}" type="datetimeFigureOut">
              <a:rPr lang="fr-FR" smtClean="0"/>
              <a:pPr/>
              <a:t>28/02/2019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2156-3BB6-4A0D-BE94-33CB018DC9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D124-8592-432A-934E-C1B17D0DE0E6}" type="datetimeFigureOut">
              <a:rPr lang="fr-FR" smtClean="0"/>
              <a:pPr/>
              <a:t>28/02/2019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2156-3BB6-4A0D-BE94-33CB018DC9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D124-8592-432A-934E-C1B17D0DE0E6}" type="datetimeFigureOut">
              <a:rPr lang="fr-FR" smtClean="0"/>
              <a:pPr/>
              <a:t>28/02/2019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2156-3BB6-4A0D-BE94-33CB018DC9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9D124-8592-432A-934E-C1B17D0DE0E6}" type="datetimeFigureOut">
              <a:rPr lang="fr-FR" smtClean="0"/>
              <a:pPr/>
              <a:t>28/02/2019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92156-3BB6-4A0D-BE94-33CB018DC9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3203848" y="260648"/>
            <a:ext cx="5760640" cy="864096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aphicFrame>
        <p:nvGraphicFramePr>
          <p:cNvPr id="4" name="Diagramme 3"/>
          <p:cNvGraphicFramePr/>
          <p:nvPr/>
        </p:nvGraphicFramePr>
        <p:xfrm>
          <a:off x="179512" y="1916832"/>
          <a:ext cx="8964488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3563888" y="476672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Présentation du suivi d’une succession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7524328" y="6596390"/>
            <a:ext cx="16196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Dossier 136663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0" y="6596390"/>
            <a:ext cx="16196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MAJ 03/02/2017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0" y="1340768"/>
            <a:ext cx="9716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 </a:t>
            </a:r>
            <a:r>
              <a:rPr lang="fr-FR" sz="1300" b="1" dirty="0"/>
              <a:t>Décès</a:t>
            </a:r>
          </a:p>
        </p:txBody>
      </p:sp>
      <p:sp>
        <p:nvSpPr>
          <p:cNvPr id="12" name="Triangle isocèle 11"/>
          <p:cNvSpPr/>
          <p:nvPr/>
        </p:nvSpPr>
        <p:spPr>
          <a:xfrm rot="10800000">
            <a:off x="179512" y="1700808"/>
            <a:ext cx="360040" cy="288032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Triangle isocèle 12"/>
          <p:cNvSpPr/>
          <p:nvPr/>
        </p:nvSpPr>
        <p:spPr>
          <a:xfrm rot="10800000">
            <a:off x="1115616" y="1700808"/>
            <a:ext cx="360040" cy="288032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899592" y="1340768"/>
            <a:ext cx="93610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  </a:t>
            </a:r>
            <a:r>
              <a:rPr lang="fr-FR" sz="1300" b="1" dirty="0"/>
              <a:t>      J</a:t>
            </a:r>
          </a:p>
        </p:txBody>
      </p:sp>
      <p:sp>
        <p:nvSpPr>
          <p:cNvPr id="15" name="Triangle isocèle 14"/>
          <p:cNvSpPr/>
          <p:nvPr/>
        </p:nvSpPr>
        <p:spPr>
          <a:xfrm rot="10800000">
            <a:off x="2987824" y="1700808"/>
            <a:ext cx="360040" cy="288032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627784" y="1340768"/>
            <a:ext cx="115212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b="1" dirty="0"/>
              <a:t>   J + 1,5 mois </a:t>
            </a:r>
          </a:p>
        </p:txBody>
      </p:sp>
      <p:sp>
        <p:nvSpPr>
          <p:cNvPr id="17" name="Triangle isocèle 16"/>
          <p:cNvSpPr/>
          <p:nvPr/>
        </p:nvSpPr>
        <p:spPr>
          <a:xfrm rot="10800000">
            <a:off x="5076056" y="1700808"/>
            <a:ext cx="360040" cy="288032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4644008" y="1340768"/>
            <a:ext cx="122413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b="1" dirty="0"/>
              <a:t>Décès + 5 mois</a:t>
            </a:r>
          </a:p>
        </p:txBody>
      </p:sp>
      <p:sp>
        <p:nvSpPr>
          <p:cNvPr id="19" name="Triangle isocèle 18"/>
          <p:cNvSpPr/>
          <p:nvPr/>
        </p:nvSpPr>
        <p:spPr>
          <a:xfrm rot="10800000">
            <a:off x="6660232" y="1700808"/>
            <a:ext cx="360040" cy="288032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6300192" y="1340768"/>
            <a:ext cx="122413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b="1" dirty="0"/>
              <a:t>Décès + 6 mois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0" y="6021288"/>
            <a:ext cx="9144000" cy="600164"/>
          </a:xfrm>
          <a:prstGeom prst="rect">
            <a:avLst/>
          </a:prstGeom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NB : Nous vous conseillons, dans la mesure du possible, de payer toutes les factures reçues, pour éviter les relances, les frais de relances et les mises en demeure. L’héritier qui a réglé ces factures sera remboursé après accord des autres héritiers.</a:t>
            </a:r>
          </a:p>
          <a:p>
            <a:pPr algn="ctr"/>
            <a:r>
              <a:rPr lang="fr-FR" sz="1100" dirty="0"/>
              <a:t>NB : Nous vous remercions de désigner un « chef de file » qui sera l’interlocuteur privilégié avec l’étude et qui centralisera les demandes de pièces.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1115616" y="4077072"/>
            <a:ext cx="23042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Nous écrivons :</a:t>
            </a:r>
          </a:p>
          <a:p>
            <a:pPr>
              <a:buFontTx/>
              <a:buChar char="-"/>
            </a:pPr>
            <a:r>
              <a:rPr lang="fr-FR" sz="1100" dirty="0"/>
              <a:t> Au fichier des testaments,</a:t>
            </a:r>
          </a:p>
          <a:p>
            <a:pPr>
              <a:buFontTx/>
              <a:buChar char="-"/>
            </a:pPr>
            <a:r>
              <a:rPr lang="fr-FR" sz="1100" dirty="0"/>
              <a:t> Aux mairies (pièces état-civil), </a:t>
            </a:r>
          </a:p>
          <a:p>
            <a:pPr>
              <a:buFontTx/>
              <a:buChar char="-"/>
            </a:pPr>
            <a:r>
              <a:rPr lang="fr-FR" sz="1100" dirty="0"/>
              <a:t> Aux banques,</a:t>
            </a:r>
          </a:p>
          <a:p>
            <a:pPr>
              <a:buFontTx/>
              <a:buChar char="-"/>
            </a:pPr>
            <a:r>
              <a:rPr lang="fr-FR" sz="1100" dirty="0"/>
              <a:t> Aux caisses de retraite et mutuelle,</a:t>
            </a:r>
          </a:p>
          <a:p>
            <a:pPr>
              <a:buFontTx/>
              <a:buChar char="-"/>
            </a:pPr>
            <a:r>
              <a:rPr lang="fr-FR" sz="1100" dirty="0"/>
              <a:t> Aux compagnies d’assurance-vie,</a:t>
            </a:r>
          </a:p>
          <a:p>
            <a:pPr>
              <a:buFontTx/>
              <a:buChar char="-"/>
            </a:pPr>
            <a:r>
              <a:rPr lang="fr-FR" sz="1100" dirty="0"/>
              <a:t> Au département (Conseil Général),</a:t>
            </a:r>
          </a:p>
          <a:p>
            <a:pPr>
              <a:buFontTx/>
              <a:buChar char="-"/>
            </a:pPr>
            <a:r>
              <a:rPr lang="fr-FR" sz="1100" dirty="0"/>
              <a:t> Aux impôts et autres créanciers,</a:t>
            </a:r>
          </a:p>
          <a:p>
            <a:pPr>
              <a:buFontTx/>
              <a:buChar char="-"/>
            </a:pPr>
            <a:r>
              <a:rPr lang="fr-FR" sz="1100" dirty="0"/>
              <a:t> Au cadastre,</a:t>
            </a:r>
          </a:p>
          <a:p>
            <a:pPr>
              <a:buFontTx/>
              <a:buChar char="-"/>
            </a:pPr>
            <a:r>
              <a:rPr lang="fr-FR" sz="1100" dirty="0"/>
              <a:t> Au service de la publicité foncière,</a:t>
            </a:r>
          </a:p>
          <a:p>
            <a:pPr>
              <a:buFontTx/>
              <a:buChar char="-"/>
            </a:pPr>
            <a:r>
              <a:rPr lang="fr-FR" sz="1100" dirty="0"/>
              <a:t> Aux confrères, si nécessaire…</a:t>
            </a:r>
          </a:p>
          <a:p>
            <a:pPr>
              <a:buFontTx/>
              <a:buChar char="-"/>
            </a:pPr>
            <a:endParaRPr lang="fr-FR" sz="1100" dirty="0"/>
          </a:p>
        </p:txBody>
      </p:sp>
      <p:cxnSp>
        <p:nvCxnSpPr>
          <p:cNvPr id="25" name="Connecteur droit avec flèche 24"/>
          <p:cNvCxnSpPr/>
          <p:nvPr/>
        </p:nvCxnSpPr>
        <p:spPr>
          <a:xfrm>
            <a:off x="1763688" y="386104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>
            <a:off x="4499992" y="386104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3419872" y="4293096"/>
            <a:ext cx="2520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Nous procédons au déblocage des fonds</a:t>
            </a:r>
          </a:p>
          <a:p>
            <a:pPr>
              <a:buFontTx/>
              <a:buChar char="-"/>
            </a:pPr>
            <a:endParaRPr lang="fr-FR" sz="1100" dirty="0"/>
          </a:p>
        </p:txBody>
      </p:sp>
      <p:cxnSp>
        <p:nvCxnSpPr>
          <p:cNvPr id="30" name="Connecteur droit avec flèche 29"/>
          <p:cNvCxnSpPr/>
          <p:nvPr/>
        </p:nvCxnSpPr>
        <p:spPr>
          <a:xfrm>
            <a:off x="6804248" y="386104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6084168" y="4077072"/>
            <a:ext cx="273630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Nous envoyons :</a:t>
            </a:r>
          </a:p>
          <a:p>
            <a:pPr>
              <a:buFontTx/>
              <a:buChar char="-"/>
            </a:pPr>
            <a:r>
              <a:rPr lang="fr-FR" sz="1100" dirty="0"/>
              <a:t> La déclaration de succession aux impôts</a:t>
            </a:r>
          </a:p>
          <a:p>
            <a:pPr>
              <a:buFontTx/>
              <a:buChar char="-"/>
            </a:pPr>
            <a:r>
              <a:rPr lang="fr-FR" sz="1100" dirty="0"/>
              <a:t> Les titres au service de la publicité foncière</a:t>
            </a:r>
          </a:p>
          <a:p>
            <a:pPr>
              <a:buFontTx/>
              <a:buChar char="-"/>
            </a:pPr>
            <a:endParaRPr lang="fr-FR" sz="1100" dirty="0"/>
          </a:p>
          <a:p>
            <a:pPr>
              <a:buFontTx/>
              <a:buChar char="-"/>
            </a:pPr>
            <a:endParaRPr lang="fr-FR" sz="1100" dirty="0"/>
          </a:p>
        </p:txBody>
      </p:sp>
      <p:sp>
        <p:nvSpPr>
          <p:cNvPr id="26" name="ZoneTexte 25"/>
          <p:cNvSpPr txBox="1"/>
          <p:nvPr/>
        </p:nvSpPr>
        <p:spPr>
          <a:xfrm>
            <a:off x="-252536" y="188640"/>
            <a:ext cx="36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/>
              <a:t>OFFICE NOTARIAL</a:t>
            </a:r>
          </a:p>
          <a:p>
            <a:pPr algn="ctr"/>
            <a:r>
              <a:rPr lang="fr-FR" sz="1100" b="1" dirty="0"/>
              <a:t>13, rue Edouard Branly</a:t>
            </a:r>
          </a:p>
          <a:p>
            <a:pPr algn="ctr"/>
            <a:r>
              <a:rPr lang="fr-FR" sz="1100" b="1" dirty="0"/>
              <a:t>91120 Palaiseau</a:t>
            </a:r>
          </a:p>
          <a:p>
            <a:pPr algn="ctr"/>
            <a:r>
              <a:rPr lang="fr-FR" sz="1100" b="1" dirty="0"/>
              <a:t>Tél. : 01.69.31.90.00</a:t>
            </a:r>
          </a:p>
          <a:p>
            <a:pPr algn="ctr"/>
            <a:r>
              <a:rPr lang="fr-FR" sz="1100" b="1" dirty="0"/>
              <a:t>officenotarial.91001@notaires.fr</a:t>
            </a:r>
          </a:p>
          <a:p>
            <a:pPr algn="ctr"/>
            <a:r>
              <a:rPr lang="fr-FR" sz="1100" b="1" dirty="0"/>
              <a:t>http://officenotarial-91001.notaires.fr</a:t>
            </a:r>
          </a:p>
          <a:p>
            <a:pPr algn="ctr"/>
            <a:endParaRPr lang="fr-FR" dirty="0"/>
          </a:p>
        </p:txBody>
      </p:sp>
      <p:sp>
        <p:nvSpPr>
          <p:cNvPr id="27" name="Rectangle 26"/>
          <p:cNvSpPr/>
          <p:nvPr/>
        </p:nvSpPr>
        <p:spPr>
          <a:xfrm>
            <a:off x="179512" y="188640"/>
            <a:ext cx="2664296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2" name="Groupe 31"/>
          <p:cNvGrpSpPr/>
          <p:nvPr/>
        </p:nvGrpSpPr>
        <p:grpSpPr>
          <a:xfrm>
            <a:off x="6156176" y="2276872"/>
            <a:ext cx="1660690" cy="792089"/>
            <a:chOff x="4464496" y="144015"/>
            <a:chExt cx="1660690" cy="792089"/>
          </a:xfrm>
        </p:grpSpPr>
        <p:sp>
          <p:nvSpPr>
            <p:cNvPr id="33" name="Rectangle 32"/>
            <p:cNvSpPr/>
            <p:nvPr/>
          </p:nvSpPr>
          <p:spPr>
            <a:xfrm>
              <a:off x="4464496" y="360039"/>
              <a:ext cx="1660690" cy="57606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Rectangle 33"/>
            <p:cNvSpPr/>
            <p:nvPr/>
          </p:nvSpPr>
          <p:spPr>
            <a:xfrm>
              <a:off x="4608512" y="144015"/>
              <a:ext cx="1152128" cy="7920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8232" tIns="78232" rIns="78232" bIns="78232" numCol="1" spcCol="1270" anchor="b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fr-FR" sz="1100" dirty="0"/>
                <a:t> Règlement des droits de succession,</a:t>
              </a:r>
            </a:p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fr-FR" sz="1100" dirty="0"/>
                <a:t> Virement des fonds aux clients.</a:t>
              </a:r>
              <a:endParaRPr lang="fr-FR" sz="1100" kern="1200" dirty="0"/>
            </a:p>
          </p:txBody>
        </p:sp>
      </p:grpSp>
      <p:sp>
        <p:nvSpPr>
          <p:cNvPr id="37" name="Triangle isocèle 36"/>
          <p:cNvSpPr/>
          <p:nvPr/>
        </p:nvSpPr>
        <p:spPr>
          <a:xfrm rot="10800000">
            <a:off x="8316416" y="1700808"/>
            <a:ext cx="360040" cy="288032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7812360" y="1340768"/>
            <a:ext cx="133164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b="1" dirty="0"/>
              <a:t>Décès + 11 mois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3923928" y="4077072"/>
            <a:ext cx="136815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b="1" dirty="0"/>
              <a:t>Décès + 4,5 mois</a:t>
            </a:r>
          </a:p>
        </p:txBody>
      </p:sp>
      <p:sp>
        <p:nvSpPr>
          <p:cNvPr id="41" name="Ellipse 40"/>
          <p:cNvSpPr/>
          <p:nvPr/>
        </p:nvSpPr>
        <p:spPr>
          <a:xfrm>
            <a:off x="8388424" y="3429000"/>
            <a:ext cx="324036" cy="324036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2" name="ZoneTexte 41"/>
          <p:cNvSpPr txBox="1"/>
          <p:nvPr/>
        </p:nvSpPr>
        <p:spPr>
          <a:xfrm>
            <a:off x="1043608" y="3212976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1</a:t>
            </a:r>
            <a:r>
              <a:rPr lang="fr-FR" sz="1100" baseline="30000" dirty="0"/>
              <a:t>er</a:t>
            </a:r>
            <a:r>
              <a:rPr lang="fr-FR" sz="1100" dirty="0"/>
              <a:t> RDV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2843808" y="3212976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2</a:t>
            </a:r>
            <a:r>
              <a:rPr lang="fr-FR" sz="1100" baseline="30000" dirty="0"/>
              <a:t>ème</a:t>
            </a:r>
            <a:r>
              <a:rPr lang="fr-FR" sz="1100" dirty="0"/>
              <a:t> RDV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5004048" y="3212976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3</a:t>
            </a:r>
            <a:r>
              <a:rPr lang="fr-FR" sz="1100" baseline="30000" dirty="0"/>
              <a:t>ème</a:t>
            </a:r>
            <a:r>
              <a:rPr lang="fr-FR" sz="1100" dirty="0"/>
              <a:t> RDV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298</Words>
  <Application>Microsoft Office PowerPoint</Application>
  <PresentationFormat>Affichage à l'écran (4:3)</PresentationFormat>
  <Paragraphs>50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Marion</dc:creator>
  <cp:lastModifiedBy>Henri-Paul JAUFFRET</cp:lastModifiedBy>
  <cp:revision>89</cp:revision>
  <cp:lastPrinted>2019-02-28T15:12:40Z</cp:lastPrinted>
  <dcterms:created xsi:type="dcterms:W3CDTF">2016-01-08T22:35:15Z</dcterms:created>
  <dcterms:modified xsi:type="dcterms:W3CDTF">2019-02-28T15:13:51Z</dcterms:modified>
</cp:coreProperties>
</file>