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66273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interimjuriste4\Desktop\Classeur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 algn="ctr">
              <a:defRPr/>
            </a:pPr>
            <a:r>
              <a:rPr lang="en-US" sz="3200" dirty="0" err="1"/>
              <a:t>Répartition</a:t>
            </a:r>
            <a:r>
              <a:rPr lang="en-US" sz="3200" dirty="0"/>
              <a:t> </a:t>
            </a:r>
            <a:r>
              <a:rPr lang="en-US" sz="3200" dirty="0" smtClean="0"/>
              <a:t>des </a:t>
            </a:r>
            <a:r>
              <a:rPr lang="en-US" sz="3200" dirty="0" err="1" smtClean="0"/>
              <a:t>frais</a:t>
            </a:r>
            <a:r>
              <a:rPr lang="en-US" sz="3200" dirty="0" smtClean="0"/>
              <a:t> </a:t>
            </a:r>
            <a:r>
              <a:rPr lang="en-US" sz="3200" dirty="0" err="1" smtClean="0"/>
              <a:t>d’acte</a:t>
            </a:r>
            <a:r>
              <a:rPr lang="en-US" sz="3200" dirty="0" smtClean="0"/>
              <a:t> </a:t>
            </a:r>
          </a:p>
          <a:p>
            <a:pPr algn="ctr">
              <a:defRPr/>
            </a:pPr>
            <a:r>
              <a:rPr lang="en-US" sz="3200" baseline="0" dirty="0" err="1" smtClean="0"/>
              <a:t>Coût</a:t>
            </a:r>
            <a:r>
              <a:rPr lang="en-US" sz="3200" baseline="0" dirty="0" smtClean="0"/>
              <a:t> total : 19 000 € (</a:t>
            </a:r>
            <a:r>
              <a:rPr lang="en-US" sz="3200" baseline="0" dirty="0" err="1" smtClean="0"/>
              <a:t>soit</a:t>
            </a:r>
            <a:r>
              <a:rPr lang="en-US" sz="3200" baseline="0" dirty="0" smtClean="0"/>
              <a:t> 7,60%)</a:t>
            </a:r>
          </a:p>
          <a:p>
            <a:pPr algn="ctr">
              <a:defRPr/>
            </a:pPr>
            <a:endParaRPr lang="en-US" dirty="0"/>
          </a:p>
        </c:rich>
      </c:tx>
      <c:layout>
        <c:manualLayout>
          <c:xMode val="edge"/>
          <c:yMode val="edge"/>
          <c:x val="0.29462194425918609"/>
          <c:y val="0"/>
        </c:manualLayout>
      </c:layout>
    </c:title>
    <c:plotArea>
      <c:layout>
        <c:manualLayout>
          <c:layoutTarget val="inner"/>
          <c:xMode val="edge"/>
          <c:yMode val="edge"/>
          <c:x val="0.26880959211375482"/>
          <c:y val="0.15608057609301618"/>
          <c:w val="0.43853266074821634"/>
          <c:h val="0.78173225332122587"/>
        </c:manualLayout>
      </c:layout>
      <c:pieChart>
        <c:varyColors val="1"/>
        <c:ser>
          <c:idx val="0"/>
          <c:order val="0"/>
          <c:dPt>
            <c:idx val="0"/>
            <c:explosion val="5"/>
          </c:dPt>
          <c:dPt>
            <c:idx val="1"/>
            <c:explosion val="5"/>
          </c:dPt>
          <c:dLbls>
            <c:dLbl>
              <c:idx val="0"/>
              <c:layout>
                <c:manualLayout>
                  <c:x val="-0.10698065542480241"/>
                  <c:y val="-0.30635859258411757"/>
                </c:manualLayout>
              </c:layout>
              <c:tx>
                <c:rich>
                  <a:bodyPr/>
                  <a:lstStyle/>
                  <a:p>
                    <a:r>
                      <a:rPr lang="fr-FR" sz="2400" b="1" dirty="0"/>
                      <a:t>Trésor </a:t>
                    </a:r>
                    <a:r>
                      <a:rPr lang="fr-FR" sz="2400" b="1" dirty="0" smtClean="0"/>
                      <a:t>Public</a:t>
                    </a:r>
                  </a:p>
                  <a:p>
                    <a:r>
                      <a:rPr lang="fr-FR" sz="1400" dirty="0" smtClean="0"/>
                      <a:t> </a:t>
                    </a:r>
                  </a:p>
                  <a:p>
                    <a:r>
                      <a:rPr lang="fr-FR" sz="1200" dirty="0" smtClean="0"/>
                      <a:t>(</a:t>
                    </a:r>
                    <a:r>
                      <a:rPr lang="fr-FR" sz="1200" dirty="0"/>
                      <a:t>dont taxe départementale et taxe communale</a:t>
                    </a:r>
                    <a:r>
                      <a:rPr lang="fr-FR" sz="1200" dirty="0" smtClean="0"/>
                      <a:t>)</a:t>
                    </a:r>
                    <a:endParaRPr lang="fr-FR" sz="1400" dirty="0" smtClean="0"/>
                  </a:p>
                  <a:p>
                    <a:r>
                      <a:rPr lang="fr-FR" sz="1400" dirty="0"/>
                      <a:t>
</a:t>
                    </a:r>
                    <a:r>
                      <a:rPr lang="fr-FR" sz="2400" b="1" dirty="0" smtClean="0"/>
                      <a:t>6,20%</a:t>
                    </a:r>
                    <a:endParaRPr lang="fr-FR" sz="2400" b="1" dirty="0"/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0.11904406532448152"/>
                  <c:y val="0.16426334208224005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err="1" smtClean="0"/>
                      <a:t>Rémunération</a:t>
                    </a:r>
                    <a:endParaRPr lang="en-US" sz="1800" b="1" dirty="0" smtClean="0"/>
                  </a:p>
                  <a:p>
                    <a:r>
                      <a:rPr lang="en-US" sz="1800" b="1" dirty="0" smtClean="0"/>
                      <a:t>du </a:t>
                    </a:r>
                    <a:r>
                      <a:rPr lang="en-US" sz="1800" b="1" dirty="0" err="1" smtClean="0"/>
                      <a:t>notaire</a:t>
                    </a:r>
                    <a:r>
                      <a:rPr lang="en-US" sz="1800" b="1" dirty="0" smtClean="0"/>
                      <a:t>*</a:t>
                    </a:r>
                    <a:r>
                      <a:rPr lang="en-US" sz="1400" dirty="0"/>
                      <a:t>
</a:t>
                    </a:r>
                    <a:r>
                      <a:rPr lang="en-US" sz="1800" b="1" dirty="0" smtClean="0"/>
                      <a:t>1,2%</a:t>
                    </a:r>
                    <a:endParaRPr lang="en-US" sz="1800" b="1" dirty="0"/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6.453938961526377E-3"/>
                  <c:y val="5.6417019867710971E-2"/>
                </c:manualLayout>
              </c:layout>
              <c:tx>
                <c:rich>
                  <a:bodyPr/>
                  <a:lstStyle/>
                  <a:p>
                    <a:endParaRPr lang="en-US" sz="1600" dirty="0" smtClean="0"/>
                  </a:p>
                  <a:p>
                    <a:r>
                      <a:rPr lang="en-US" sz="1600" dirty="0"/>
                      <a:t>
</a:t>
                    </a:r>
                    <a:endParaRPr lang="en-US" sz="1400" b="1" dirty="0"/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Feuil4!$A$1:$A$3</c:f>
              <c:strCache>
                <c:ptCount val="3"/>
                <c:pt idx="0">
                  <c:v>Trésor Public (dont taxe départementale et taxe communale)</c:v>
                </c:pt>
                <c:pt idx="1">
                  <c:v>Emoluments du notaire</c:v>
                </c:pt>
                <c:pt idx="2">
                  <c:v>Débours</c:v>
                </c:pt>
              </c:strCache>
            </c:strRef>
          </c:cat>
          <c:val>
            <c:numRef>
              <c:f>Feuil4!$B$1:$B$3</c:f>
              <c:numCache>
                <c:formatCode>General</c:formatCode>
                <c:ptCount val="3"/>
                <c:pt idx="0">
                  <c:v>15412.77</c:v>
                </c:pt>
                <c:pt idx="1">
                  <c:v>2980.75</c:v>
                </c:pt>
                <c:pt idx="2">
                  <c:v>500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0.5092</cdr:x>
      <cdr:y>0.9375</cdr:y>
    </cdr:from>
    <cdr:to>
      <cdr:x>0.90184</cdr:x>
      <cdr:y>0.97917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5929353" y="6429396"/>
          <a:ext cx="45720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800" b="1" dirty="0" smtClean="0"/>
            <a:t>Pour une vente à 250 000 € en Essonne</a:t>
          </a:r>
          <a:endParaRPr lang="fr-FR" sz="1800" b="1" dirty="0"/>
        </a:p>
      </cdr:txBody>
    </cdr:sp>
  </cdr:relSizeAnchor>
  <cdr:relSizeAnchor xmlns:cdr="http://schemas.openxmlformats.org/drawingml/2006/chartDrawing">
    <cdr:from>
      <cdr:x>0.10366</cdr:x>
      <cdr:y>0.94565</cdr:y>
    </cdr:from>
    <cdr:to>
      <cdr:x>0.36585</cdr:x>
      <cdr:y>1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1214437" y="6215081"/>
          <a:ext cx="307180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200" dirty="0" smtClean="0"/>
            <a:t>* Définie par un barème établi par l’Etat</a:t>
          </a:r>
          <a:endParaRPr lang="fr-FR" sz="1200" dirty="0"/>
        </a:p>
      </cdr:txBody>
    </cdr:sp>
  </cdr:relSizeAnchor>
  <cdr:relSizeAnchor xmlns:cdr="http://schemas.openxmlformats.org/drawingml/2006/chartDrawing">
    <cdr:from>
      <cdr:x>0.57055</cdr:x>
      <cdr:y>0.14583</cdr:y>
    </cdr:from>
    <cdr:to>
      <cdr:x>0.74847</cdr:x>
      <cdr:y>0.22916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6643734" y="1000108"/>
          <a:ext cx="2071702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100" dirty="0" smtClean="0"/>
            <a:t>Débours </a:t>
          </a:r>
          <a:r>
            <a:rPr lang="fr-FR" sz="950" dirty="0" smtClean="0"/>
            <a:t>(environ 600 €)</a:t>
          </a:r>
          <a:endParaRPr lang="fr-FR" sz="950" dirty="0"/>
        </a:p>
      </cdr:txBody>
    </cdr:sp>
  </cdr:relSizeAnchor>
  <cdr:relSizeAnchor xmlns:cdr="http://schemas.openxmlformats.org/drawingml/2006/chartDrawing">
    <cdr:from>
      <cdr:x>0.48466</cdr:x>
      <cdr:y>0.16666</cdr:y>
    </cdr:from>
    <cdr:to>
      <cdr:x>0.56442</cdr:x>
      <cdr:y>0.1875</cdr:y>
    </cdr:to>
    <cdr:sp macro="" textlink="">
      <cdr:nvSpPr>
        <cdr:cNvPr id="10" name="Connecteur droit avec flèche 9"/>
        <cdr:cNvSpPr/>
      </cdr:nvSpPr>
      <cdr:spPr>
        <a:xfrm xmlns:a="http://schemas.openxmlformats.org/drawingml/2006/main" flipV="1">
          <a:off x="5643602" y="1142983"/>
          <a:ext cx="928693" cy="142875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arrow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0.80368</cdr:x>
      <cdr:y>0</cdr:y>
    </cdr:from>
    <cdr:to>
      <cdr:x>0.90184</cdr:x>
      <cdr:y>0.03125</cdr:y>
    </cdr:to>
    <cdr:sp macro="" textlink="">
      <cdr:nvSpPr>
        <cdr:cNvPr id="11" name="ZoneTexte 10"/>
        <cdr:cNvSpPr txBox="1"/>
      </cdr:nvSpPr>
      <cdr:spPr>
        <a:xfrm xmlns:a="http://schemas.openxmlformats.org/drawingml/2006/main">
          <a:off x="9358377" y="0"/>
          <a:ext cx="1143014" cy="2143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900" dirty="0" smtClean="0"/>
            <a:t>MAJ 20/10/2014</a:t>
          </a:r>
          <a:endParaRPr lang="fr-FR" sz="9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4562-E7F2-42C0-94B8-A074C0AAD14D}" type="datetimeFigureOut">
              <a:rPr lang="fr-FR" smtClean="0"/>
              <a:pPr/>
              <a:t>22/10/2014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164B8E4-0F50-42BD-8A58-A5D32BB11B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4562-E7F2-42C0-94B8-A074C0AAD14D}" type="datetimeFigureOut">
              <a:rPr lang="fr-FR" smtClean="0"/>
              <a:pPr/>
              <a:t>22/10/2014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B8E4-0F50-42BD-8A58-A5D32BB11B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4562-E7F2-42C0-94B8-A074C0AAD14D}" type="datetimeFigureOut">
              <a:rPr lang="fr-FR" smtClean="0"/>
              <a:pPr/>
              <a:t>22/10/2014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B8E4-0F50-42BD-8A58-A5D32BB11B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4562-E7F2-42C0-94B8-A074C0AAD14D}" type="datetimeFigureOut">
              <a:rPr lang="fr-FR" smtClean="0"/>
              <a:pPr/>
              <a:t>22/10/2014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164B8E4-0F50-42BD-8A58-A5D32BB11B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4562-E7F2-42C0-94B8-A074C0AAD14D}" type="datetimeFigureOut">
              <a:rPr lang="fr-FR" smtClean="0"/>
              <a:pPr/>
              <a:t>22/10/2014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B8E4-0F50-42BD-8A58-A5D32BB11B8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4562-E7F2-42C0-94B8-A074C0AAD14D}" type="datetimeFigureOut">
              <a:rPr lang="fr-FR" smtClean="0"/>
              <a:pPr/>
              <a:t>22/10/2014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B8E4-0F50-42BD-8A58-A5D32BB11B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4562-E7F2-42C0-94B8-A074C0AAD14D}" type="datetimeFigureOut">
              <a:rPr lang="fr-FR" smtClean="0"/>
              <a:pPr/>
              <a:t>22/10/2014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164B8E4-0F50-42BD-8A58-A5D32BB11B8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4562-E7F2-42C0-94B8-A074C0AAD14D}" type="datetimeFigureOut">
              <a:rPr lang="fr-FR" smtClean="0"/>
              <a:pPr/>
              <a:t>22/10/2014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B8E4-0F50-42BD-8A58-A5D32BB11B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4562-E7F2-42C0-94B8-A074C0AAD14D}" type="datetimeFigureOut">
              <a:rPr lang="fr-FR" smtClean="0"/>
              <a:pPr/>
              <a:t>22/10/2014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B8E4-0F50-42BD-8A58-A5D32BB11B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4562-E7F2-42C0-94B8-A074C0AAD14D}" type="datetimeFigureOut">
              <a:rPr lang="fr-FR" smtClean="0"/>
              <a:pPr/>
              <a:t>22/10/2014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B8E4-0F50-42BD-8A58-A5D32BB11B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4562-E7F2-42C0-94B8-A074C0AAD14D}" type="datetimeFigureOut">
              <a:rPr lang="fr-FR" smtClean="0"/>
              <a:pPr/>
              <a:t>22/10/2014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B8E4-0F50-42BD-8A58-A5D32BB11B8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CA4562-E7F2-42C0-94B8-A074C0AAD14D}" type="datetimeFigureOut">
              <a:rPr lang="fr-FR" smtClean="0"/>
              <a:pPr/>
              <a:t>22/10/2014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164B8E4-0F50-42BD-8A58-A5D32BB11B8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/>
        </p:nvGraphicFramePr>
        <p:xfrm>
          <a:off x="-1214478" y="0"/>
          <a:ext cx="11644394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714612" y="2714620"/>
            <a:ext cx="1714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Notaire : 2 980 €</a:t>
            </a:r>
            <a:endParaRPr lang="fr-FR" sz="1400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29058" y="5143512"/>
            <a:ext cx="2000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 smtClean="0"/>
              <a:t>Taxes : 15 413 €</a:t>
            </a:r>
            <a:endParaRPr lang="fr-FR" sz="1600" i="1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0"/>
            <a:ext cx="2143108" cy="1061829"/>
          </a:xfrm>
          <a:prstGeom prst="rect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50" dirty="0" smtClean="0">
                <a:cs typeface="Calibri" pitchFamily="34" charset="0"/>
              </a:rPr>
              <a:t>Office Notarial</a:t>
            </a:r>
          </a:p>
          <a:p>
            <a:pPr algn="ctr"/>
            <a:r>
              <a:rPr lang="fr-FR" sz="1050" dirty="0" smtClean="0">
                <a:cs typeface="Calibri" pitchFamily="34" charset="0"/>
              </a:rPr>
              <a:t>Notaires Associés</a:t>
            </a:r>
          </a:p>
          <a:p>
            <a:pPr algn="ctr"/>
            <a:r>
              <a:rPr lang="fr-FR" sz="1050" dirty="0" smtClean="0">
                <a:cs typeface="Calibri" pitchFamily="34" charset="0"/>
              </a:rPr>
              <a:t>13, rue Edouard Branly</a:t>
            </a:r>
          </a:p>
          <a:p>
            <a:pPr algn="ctr"/>
            <a:r>
              <a:rPr lang="fr-FR" sz="1050" dirty="0" smtClean="0">
                <a:cs typeface="Calibri" pitchFamily="34" charset="0"/>
              </a:rPr>
              <a:t>91120 PALAISEAU</a:t>
            </a:r>
          </a:p>
          <a:p>
            <a:pPr algn="ctr"/>
            <a:r>
              <a:rPr lang="fr-FR" sz="1050" dirty="0" smtClean="0">
                <a:cs typeface="Calibri" pitchFamily="34" charset="0"/>
              </a:rPr>
              <a:t>Tél. : 01.69.31.90.00</a:t>
            </a:r>
          </a:p>
          <a:p>
            <a:pPr algn="ctr"/>
            <a:r>
              <a:rPr lang="fr-FR" sz="1050" dirty="0" smtClean="0">
                <a:cs typeface="Calibri" pitchFamily="34" charset="0"/>
              </a:rPr>
              <a:t>officenotarial.91001@notaires.fr</a:t>
            </a:r>
            <a:endParaRPr lang="fr-FR" sz="1050" dirty="0"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ersonnalisé 19">
      <a:dk1>
        <a:srgbClr val="000000"/>
      </a:dk1>
      <a:lt1>
        <a:srgbClr val="7FC9FF"/>
      </a:lt1>
      <a:dk2>
        <a:srgbClr val="E5F4FF"/>
      </a:dk2>
      <a:lt2>
        <a:srgbClr val="E5F4FF"/>
      </a:lt2>
      <a:accent1>
        <a:srgbClr val="C00000"/>
      </a:accent1>
      <a:accent2>
        <a:srgbClr val="61C4D1"/>
      </a:accent2>
      <a:accent3>
        <a:srgbClr val="A28E6A"/>
      </a:accent3>
      <a:accent4>
        <a:srgbClr val="FFC000"/>
      </a:accent4>
      <a:accent5>
        <a:srgbClr val="FFC000"/>
      </a:accent5>
      <a:accent6>
        <a:srgbClr val="FFC000"/>
      </a:accent6>
      <a:hlink>
        <a:srgbClr val="CC9900"/>
      </a:hlink>
      <a:folHlink>
        <a:srgbClr val="96A9A9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358</TotalTime>
  <Words>80</Words>
  <Application>Microsoft Office PowerPoint</Application>
  <PresentationFormat>Affichage à l'écran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Promenade</vt:lpstr>
      <vt:lpstr>Diapositive 1</vt:lpstr>
    </vt:vector>
  </TitlesOfParts>
  <Company>Utilisateur Microsoft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IJ4</dc:creator>
  <cp:lastModifiedBy>HPJ</cp:lastModifiedBy>
  <cp:revision>31</cp:revision>
  <dcterms:created xsi:type="dcterms:W3CDTF">2014-10-09T10:22:22Z</dcterms:created>
  <dcterms:modified xsi:type="dcterms:W3CDTF">2014-10-22T16:04:00Z</dcterms:modified>
</cp:coreProperties>
</file>