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662738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629" autoAdjust="0"/>
  </p:normalViewPr>
  <p:slideViewPr>
    <p:cSldViewPr>
      <p:cViewPr>
        <p:scale>
          <a:sx n="70" d="100"/>
          <a:sy n="70" d="100"/>
        </p:scale>
        <p:origin x="-1206" y="-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7186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774010" y="0"/>
            <a:ext cx="2887186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740536-03B6-4DB6-8637-94AA8BA73826}" type="datetimeFigureOut">
              <a:rPr lang="fr-FR" smtClean="0"/>
              <a:pPr/>
              <a:t>18/11/2014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850900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66274" y="4715153"/>
            <a:ext cx="533019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887186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774010" y="9428583"/>
            <a:ext cx="2887186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8F0C1B-3ADE-41BC-A6F8-54EBC492006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8F0C1B-3ADE-41BC-A6F8-54EBC4920065}" type="slidenum">
              <a:rPr lang="fr-FR" smtClean="0"/>
              <a:pPr/>
              <a:t>1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A9959-054F-479D-8C57-6C899116BDA6}" type="datetime1">
              <a:rPr lang="fr-FR" smtClean="0"/>
              <a:pPr/>
              <a:t>18/11/2014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MAJ : 22.07.2014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A85E6-21E6-4C5C-B02E-34525599822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7BFDC-2BC8-4680-AA1C-E9806B6C0B21}" type="datetime1">
              <a:rPr lang="fr-FR" smtClean="0"/>
              <a:pPr/>
              <a:t>18/11/2014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MAJ : 22.07.2014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A85E6-21E6-4C5C-B02E-34525599822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E78F3-5860-4FC6-B9A1-232A8943EC4E}" type="datetime1">
              <a:rPr lang="fr-FR" smtClean="0"/>
              <a:pPr/>
              <a:t>18/11/2014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MAJ : 22.07.2014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A85E6-21E6-4C5C-B02E-34525599822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9DAB7-5FF9-4C90-A373-8E62E5DD3A33}" type="datetime1">
              <a:rPr lang="fr-FR" smtClean="0"/>
              <a:pPr/>
              <a:t>18/11/2014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MAJ : 22.07.2014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A85E6-21E6-4C5C-B02E-34525599822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4BE17-C2AA-4B48-9052-3B423552D516}" type="datetime1">
              <a:rPr lang="fr-FR" smtClean="0"/>
              <a:pPr/>
              <a:t>18/11/2014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MAJ : 22.07.2014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A85E6-21E6-4C5C-B02E-34525599822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5E641-4E03-4B1A-A291-96AFA0DE2560}" type="datetime1">
              <a:rPr lang="fr-FR" smtClean="0"/>
              <a:pPr/>
              <a:t>18/11/2014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MAJ : 22.07.2014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A85E6-21E6-4C5C-B02E-34525599822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EF9DE-791F-4F4B-AED0-D68546F4A9D3}" type="datetime1">
              <a:rPr lang="fr-FR" smtClean="0"/>
              <a:pPr/>
              <a:t>18/11/2014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MAJ : 22.07.2014</a:t>
            </a:r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A85E6-21E6-4C5C-B02E-34525599822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7CA22-4F9F-4C57-9FA7-B0B63E4C456B}" type="datetime1">
              <a:rPr lang="fr-FR" smtClean="0"/>
              <a:pPr/>
              <a:t>18/11/2014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MAJ : 22.07.2014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A85E6-21E6-4C5C-B02E-34525599822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4C4D3-2081-4F6B-8232-ECAEAEBF4CC3}" type="datetime1">
              <a:rPr lang="fr-FR" smtClean="0"/>
              <a:pPr/>
              <a:t>18/11/2014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MAJ : 22.07.2014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A85E6-21E6-4C5C-B02E-34525599822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BEF1F-9FD7-4A25-8740-33D26262435C}" type="datetime1">
              <a:rPr lang="fr-FR" smtClean="0"/>
              <a:pPr/>
              <a:t>18/11/2014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MAJ : 22.07.2014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A85E6-21E6-4C5C-B02E-34525599822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4C975-E196-4FF4-A7B6-A59DFCF710CD}" type="datetime1">
              <a:rPr lang="fr-FR" smtClean="0"/>
              <a:pPr/>
              <a:t>18/11/2014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MAJ : 22.07.2014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A85E6-21E6-4C5C-B02E-34525599822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00803F-B72E-4E93-AE87-D2FF83CF500D}" type="datetime1">
              <a:rPr lang="fr-FR" smtClean="0"/>
              <a:pPr/>
              <a:t>18/11/2014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smtClean="0"/>
              <a:t>MAJ : 22.07.2014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4A85E6-21E6-4C5C-B02E-34525599822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Rectangle 58"/>
          <p:cNvSpPr/>
          <p:nvPr/>
        </p:nvSpPr>
        <p:spPr>
          <a:xfrm>
            <a:off x="4139952" y="2780928"/>
            <a:ext cx="4749108" cy="720080"/>
          </a:xfrm>
          <a:prstGeom prst="rect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8" name="Rectangle 57"/>
          <p:cNvSpPr/>
          <p:nvPr/>
        </p:nvSpPr>
        <p:spPr>
          <a:xfrm>
            <a:off x="2051720" y="5661248"/>
            <a:ext cx="6858048" cy="648072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7" name="Rectangle 46"/>
          <p:cNvSpPr/>
          <p:nvPr/>
        </p:nvSpPr>
        <p:spPr>
          <a:xfrm rot="10800000">
            <a:off x="3059832" y="4221088"/>
            <a:ext cx="5832648" cy="720080"/>
          </a:xfrm>
          <a:prstGeom prst="rect">
            <a:avLst/>
          </a:prstGeom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857488" y="142852"/>
            <a:ext cx="4643470" cy="714380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Achat immobilier et </a:t>
            </a:r>
            <a:br>
              <a:rPr lang="fr-FR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Protection du couple </a:t>
            </a:r>
            <a:endParaRPr lang="fr-FR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7429520" y="1142984"/>
            <a:ext cx="1428760" cy="500066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Impôts</a:t>
            </a:r>
          </a:p>
          <a:p>
            <a:pPr algn="ctr"/>
            <a:r>
              <a:rPr lang="fr-FR" sz="1200" dirty="0" smtClean="0"/>
              <a:t>de succession  </a:t>
            </a:r>
            <a:endParaRPr lang="fr-FR" sz="1200" dirty="0"/>
          </a:p>
        </p:txBody>
      </p:sp>
      <p:sp>
        <p:nvSpPr>
          <p:cNvPr id="22" name="Rectangle 21"/>
          <p:cNvSpPr/>
          <p:nvPr/>
        </p:nvSpPr>
        <p:spPr>
          <a:xfrm>
            <a:off x="4357686" y="1142984"/>
            <a:ext cx="1428760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Protection </a:t>
            </a:r>
            <a:endParaRPr lang="fr-FR" dirty="0"/>
          </a:p>
        </p:txBody>
      </p:sp>
      <p:sp>
        <p:nvSpPr>
          <p:cNvPr id="37" name="Rectangle 36"/>
          <p:cNvSpPr/>
          <p:nvPr/>
        </p:nvSpPr>
        <p:spPr>
          <a:xfrm>
            <a:off x="4143372" y="2060848"/>
            <a:ext cx="4749108" cy="720080"/>
          </a:xfrm>
          <a:prstGeom prst="rect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3" name="Rectangle 52"/>
          <p:cNvSpPr/>
          <p:nvPr/>
        </p:nvSpPr>
        <p:spPr>
          <a:xfrm>
            <a:off x="2051720" y="4941168"/>
            <a:ext cx="6858048" cy="720080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9" name="ZoneTexte 68"/>
          <p:cNvSpPr txBox="1"/>
          <p:nvPr/>
        </p:nvSpPr>
        <p:spPr>
          <a:xfrm>
            <a:off x="467544" y="2996952"/>
            <a:ext cx="192882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dirty="0" smtClean="0"/>
              <a:t>Mariage</a:t>
            </a:r>
            <a:endParaRPr lang="fr-FR" sz="1200" dirty="0"/>
          </a:p>
        </p:txBody>
      </p:sp>
      <p:sp>
        <p:nvSpPr>
          <p:cNvPr id="72" name="ZoneTexte 71"/>
          <p:cNvSpPr txBox="1"/>
          <p:nvPr/>
        </p:nvSpPr>
        <p:spPr>
          <a:xfrm>
            <a:off x="395536" y="5805264"/>
            <a:ext cx="192882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dirty="0" smtClean="0"/>
              <a:t>Concubins</a:t>
            </a:r>
            <a:endParaRPr lang="fr-FR" sz="1200" dirty="0"/>
          </a:p>
        </p:txBody>
      </p:sp>
      <p:sp>
        <p:nvSpPr>
          <p:cNvPr id="73" name="ZoneTexte 72"/>
          <p:cNvSpPr txBox="1"/>
          <p:nvPr/>
        </p:nvSpPr>
        <p:spPr>
          <a:xfrm>
            <a:off x="4714876" y="2143116"/>
            <a:ext cx="64294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 smtClean="0"/>
              <a:t>130 %</a:t>
            </a:r>
            <a:endParaRPr lang="fr-FR" sz="1200" b="1" dirty="0"/>
          </a:p>
        </p:txBody>
      </p:sp>
      <p:sp>
        <p:nvSpPr>
          <p:cNvPr id="74" name="ZoneTexte 73"/>
          <p:cNvSpPr txBox="1"/>
          <p:nvPr/>
        </p:nvSpPr>
        <p:spPr>
          <a:xfrm>
            <a:off x="7956376" y="2204864"/>
            <a:ext cx="64294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     </a:t>
            </a:r>
            <a:r>
              <a:rPr lang="fr-FR" sz="1200" b="1" dirty="0" smtClean="0"/>
              <a:t>0 %</a:t>
            </a:r>
            <a:endParaRPr lang="fr-FR" sz="1200" b="1" dirty="0"/>
          </a:p>
        </p:txBody>
      </p:sp>
      <p:sp>
        <p:nvSpPr>
          <p:cNvPr id="75" name="ZoneTexte 74"/>
          <p:cNvSpPr txBox="1"/>
          <p:nvPr/>
        </p:nvSpPr>
        <p:spPr>
          <a:xfrm>
            <a:off x="4714876" y="2857496"/>
            <a:ext cx="571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 smtClean="0"/>
              <a:t>100 %</a:t>
            </a:r>
            <a:endParaRPr lang="fr-FR" sz="1200" b="1" dirty="0"/>
          </a:p>
        </p:txBody>
      </p:sp>
      <p:sp>
        <p:nvSpPr>
          <p:cNvPr id="76" name="ZoneTexte 75"/>
          <p:cNvSpPr txBox="1"/>
          <p:nvPr/>
        </p:nvSpPr>
        <p:spPr>
          <a:xfrm>
            <a:off x="7956376" y="2852936"/>
            <a:ext cx="64294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 smtClean="0"/>
              <a:t>     0 %</a:t>
            </a:r>
            <a:endParaRPr lang="fr-FR" sz="1200" b="1" dirty="0"/>
          </a:p>
        </p:txBody>
      </p:sp>
      <p:sp>
        <p:nvSpPr>
          <p:cNvPr id="79" name="ZoneTexte 78"/>
          <p:cNvSpPr txBox="1"/>
          <p:nvPr/>
        </p:nvSpPr>
        <p:spPr>
          <a:xfrm>
            <a:off x="4788024" y="5805264"/>
            <a:ext cx="64294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 smtClean="0"/>
              <a:t>0 %</a:t>
            </a:r>
            <a:endParaRPr lang="fr-FR" sz="1200" b="1" dirty="0"/>
          </a:p>
        </p:txBody>
      </p:sp>
      <p:sp>
        <p:nvSpPr>
          <p:cNvPr id="83" name="ZoneTexte 82"/>
          <p:cNvSpPr txBox="1"/>
          <p:nvPr/>
        </p:nvSpPr>
        <p:spPr>
          <a:xfrm>
            <a:off x="7812360" y="5805264"/>
            <a:ext cx="7858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/>
              <a:t> </a:t>
            </a:r>
            <a:r>
              <a:rPr lang="fr-FR" sz="1200" b="1" dirty="0" smtClean="0"/>
              <a:t>     60 %</a:t>
            </a:r>
            <a:endParaRPr lang="fr-FR" sz="1200" b="1" dirty="0"/>
          </a:p>
        </p:txBody>
      </p:sp>
      <p:sp>
        <p:nvSpPr>
          <p:cNvPr id="11268" name="AutoShape 4" descr="data:image/jpeg;base64,/9j/4AAQSkZJRgABAQAAAQABAAD/2wCEAAkGBxQSEBISEhIPFBQWFBQVFBQVDw8UDxQVFRQWFhQUFBQYHCggGBolHBUVITEhJSkuLi4uFx8zODMsNygtLisBCgoKDg0OGhAQGiwkHyQsLCwsLCwsLCwsLCwsLCwsLCwsLC0sLCwsLCwsLCwsLCwsLCwsLCwsLCwsLCwsLCwsLP/AABEIAOgA2QMBEQACEQEDEQH/xAAcAAEAAgMBAQEAAAAAAAAAAAAAAQMCBAUGBwj/xABJEAACAQICBQYLAwkHBQEAAAAAAQIDEQQhBRIxQVEGImFxgZEHExQyQlKTodHS8HKxwRUjVWJjgpKU4RczQ1OissI0RHOj8ST/xAAaAQEAAwEBAQAAAAAAAAAAAAAAAQIDBAUG/8QANxEBAAICAAMECAUCBgMAAAAAAAECAxEEEjEFIUFRE2FxkaGx0fAiMoHB4VPxFBUzNENSI0Ki/9oADAMBAAIRAxEAPwD7iAAAAAAAAAAAAAAAAAAAAAAAAAAAAAAAAAAAAAAAAAAAAAAAAAAAAAAAAAAAAAAAAAAAAGLkBKAkAAAALgAIcktrQFbxMfWXeRMxHUY+Vw9b3Mp6XH/2j3wnUpWKh6yLRaJ6SjTNVE9jT7Swm4GQAAAAAAAAAAAAAAENgQkBkAAAAMZsDSraRitnOfuOTNxuLH3b3PlC9cdpaNXSE23Z2XQePn7YybmKREfGfo3rgjxUOo3tZ52TjM9/zXn36+TWMdY6Qaxzz5ytpNyu4TpKZMTCE3OvHnyY43Fpj1bUmsT4LaeIktkn25o7MXa2ev5tT8Pl9Gc4az0bdLSPrLtXwPUwdqYcndb8M+vp7/rplbFaG7SrRkrxaZ6UTvvZLAAGLAIDIAAAAAAEMCEgMgAAABqYzHRp9L4HPxHFY8Fd3n9PGVq0m3RxMRjJzebsuC2HzvE9pZcs6ieWPKP3l10wxCvWf1ZHBbLafFpEQ2aGCnLdZcXl7jpwcBmy9+tR5z9OqlstYb1LRsVtbfuR6mLsrFX88zPwj6/FjOa09GzDDQWyMe1X+87K8Jw9elI92/mpN7T4rFFcF3I2ilI6RHuV3KJQT9FdyE4sc9ax7oNywlhYP0e7I58nA8PfrX3d3yWjJaPFr1NH+q+/4nDl7Ij/AI7e/wCsfRpGbzhqzpSjtXw7zzMuDLhn/wAkfT3tYtFuiIrO6bT4r6zOjhuKyYvyT3eXh9+xW9Inq3KGPtaNTLhJea+vgz6DhuMpm7ulvL6ebmtSaugmdahYCQAAAAYGOs+AGQAAAAAAObpHSOrzY7TzeO7Qrgjlr32+Xt+jXHjm3scVtt3e0+YyZbXtNrTuXZFYiNQso0nJ2ivgusYsV8tuWkFrREbl1sNg4xzeb47l1I93huCx4e+e+3n9HNfJNm1c7+ZmXI5hNxzBctzGi45hNxzBcnmRoYnUxqRp18Jvj3fA8niOz4/Nh930bVyeFldNp82S6Hcx4fJW08t/5ha0eMMlKVDN3lS47XDr6D3sd7V1F++J6T+0+v5+3rzTEeDpQkmrrYdKrIAAAAAAAAAAAAOdpXH6i1VtZ5/H8b/h66r+aenq9bTHj5p9Tg6183tPlbWmZ3M97uiNLaFJydl/86Rix2y25aotaIjbsUKairLt4s+gw464a8tf7uW0zadyt1jXmRo1hzmk3HMaTrDmNFxzGk3J50aTcnmNFxzGi5PMaLk8yFOIpXzW37zj4rh/Sfjr+aPi0pbXdPROEr35r95pwHFRePR3RkprvhT/ANPNL/Bk7L9nJ+j1Pd3cD1K7rPLP6T+331+eM9/e6aZqhIAAAAAAAAABr43EqnByZlmy1xUm9vBNY3OoeUqVnKTk9/u6D4/PltlvN7dZehWsVjUMoHNMpdfCU9WPS9vwPY4XF6KnrnqwvO5X3OnnU083p/lFKlV8XT1ebbXur3bz1eq1u87uHwRenNbxZ2tqe538DjFVpwqR2SV7cHsa7HdHHk3S01nwXjvhsXKc6dFxzmk3HOjSbk84XHOaJTSTbySV2+hFotseZwnKZyrpSsqcnqpWzjd2Tv3XO+3DxFO7qzi3e9Rc4udoXJ5kNfERs9ZdvxPP4qvJb0tf1+rSk77mzTcasHCSumrNHscJxFc+PlnqxvXlnbX0XWcZSoTd5Qzi/Wg/Nl+D6UztpaZjU9Y6qTDpl0AAAAAAAAADy+nsZrT1FsW36+tx892rxPNf0UdI6+3+HVgp3czRgeLMuht4ON5dWfwL8PTmvufBW89zpKR6fMx0yTIm5p8lxuNdSrVntvOUuxydj6PHXlpEepzT1e55CV28PKL2xqOy4KUU177nldo6rkifOGuPo9Jc87naaTcc6C5POJuOc0axPOOXyoxXi8JVlxSj/HJRfubOnhPxZqx99yt+j5w8Ue8wfVdH4jxlGnP1oRl3xTZ8/knlvNfKXRHRsXIixpDzVhbVoms+KejWo1HF9R5vD5rYMmvJpasWg0w+bCvDzqb53TTfnrs29nSfT0zRblyR490/t8fnLlmvg62HqqcVJbGrnYosAAAAAABiwKMZW1ISl0P7imS8UpN58I2mI3Oni1PWbk97ufF3tNpmZ6y9GI1Gl0WYyN7B5K/SdPD91ZlSzaUjabKaTOWT6n9xHP3j4lTr6ivLa0rK/wCHZvPr5cb3PgwxDksTfjSfepnidrzqafr+zbF4vdXPH52yUxzibjnQJk1tudDPW+rX7zq5oj+3zVeZ8IVXVwT6akF738Dq4H/cR7JVv+V8xWJPeYPr3JapfBYd/s4nzfFW1mt7XTT8sOrcxi62i5aLo01q/nHBxFZnJuGleiylNNNPY1a246sPE9008FbV8VfJirZVKDedKTiuOrtg/wCFo+m4XL6XFW/j4+2O6XLeNTp3TdUAAAAACGgOHypr6tNRXpZd/wBM83tTJy4eWPGfh1bYK7s87E+Yl2L4mUjdoPmo3xzqsKT1XqRM2QzT3cSebl75R1fnmvXanJS2qTi19l2t7j7SJ5oifNxPpngjzo4ie51IR/hhf/mj57tu+r0j1fv/AA6MMd0vfpnh87ZNyOdGkpjnSXLRkRplr/V8u43/AMTHl9EcrzHhHTejqr9WVOX/ALEn/uO7szNvia78p+W1MkfhfH1iD6hzPufJeGrgsKv2NN98U/xPkeKybz3n1y66R+GHUuYxdbRc0rO0Ka+4w4q/SIXpDCLOettJmGvh6ni8dB7qtNp/ag9vdJdx9L2Nl5q3p5Tv3/2c2eOkvUntMAAAAAAAHkeVdW9aEeCb939Twu2LfirHqn4z/Dq4eO6Zc2mzw57nQvRjYbNKWRatu5Er4yE2QzUjObD4Ny/wbw2kK8WrRnLx0Hucal5PulrrsPs+zc8ZuGrPjHdP6fxpxZI1aX1jwcaPdDR1FTVp1L1pJqzWv5qa3PUUD5jtXiIycTaY6R3e7r8dujHXVXqEzzZu00lMrzmk3Ji4XJ5zRcmLmmjpzBeUYatRvZ1Kcop8JNc19jszo4bP6LLW/lMSi1dxp8B0fhp18RTwyTjOVTxbj6UWnaba/VSk2t2qz7nLmrjxzl8Ijft8ve4ojc6founFRSitiSS6krI+F9JMzuXdplcvFjSdYvF0aVVWY5rbmFqsCkLS0dKy1Z4efCso9koy/FI9rsW+s8184n9nPmj8L2EXkj6hypAAAAAAB4XlLU//AF2/V+B8/wBq/wCr+kfOXZw/5WrSZ41m8tmLMbIX05FYnQsUikyjSyMik2GrpDRNDEOEq9GlVdN3g5wUnF5XtfdksuhF8fE5cUTyWmInrqeqs1iesOimcs2W0yTK8yGVyOYTccwXEWC5eLBctzDRo6JoQryxEaNKNaStKqoLxjWV7vsV+NjonistscY5tPLHSPBHLG9t65SLJNYvFg1i8WGMmUtO5WhBMDm6fdqUXwq0v9yX4nqdk/7qv6/KWOb8kvY4d8yPUj69xrAAAAAAAfOuVs9XG9cfj8Dw+067vv1R85dfDz3KsPPI8O8OmW5BmEoWxZnKFkZGciyLM5FikZzIzTM5FiZXZpkmVmxpNyNmi5MSaLl4saLlto0XLRKUXL8wXNIkLl4k0i4gTcvA5nKF/moLjWpL/Vf8D1eyI3xVfZPyZZvyPZ4dcyPUj65xLAAAAAAAfOvCNDVxFKfFNfd8TzO0ab1Ptb4JaGFqZK/YeBkrqe92xO3RpzOS0IXRZlItizOYQsTMrCyLM5FkWUGaZSRkmU0MkyNCbk+wRckDSsTPQQW9gi5aALwFzSAuWhKUy45mmHrVcLT3uq59kI2/5o93sOm8treUfOf4c/ET+HT3EFZI+mciQAAAAAAeR8ImHvQVRK7g093V+N+w5uKrvHvy718c97xWBxGtFM+dzVnm73fSe51cNVOK9V5bsJHPMKroyMpF1JXfDe3wRWtOaUTLYVNdK67e9bUaTw9deMe3X94V5pYnFaNTqVmaZnMDJMjQzuQFwJL44/FBJc1vfwj7+/v1xEIKQlDZeBFy8BcvCVkY8b8d2zi2zqphjW5UmSSt9Zk3xcvfCYnbmaNj47ST9WjTUf3pc6Xuce4+l7FxcuCb/wDafhH3Llz23bT3B7DAAAAAADFgaml8GqtCdN74te4iYiY1I+M4W9OpOlLbGTTPn+JxTWdO3HbudbDVTz71bxLq0JnHepLYjIxmEKdKY+VChVqQpyqSUcoRTcs2k5aqzdttlm0jfg6Uvlil51E90ypfcRuHiqnhAxsbvyNTby5mFxt7O15PWtbK/Nzz3nuz2bwe5n0vX11c/pL+TRl4R9J3b/Jy2v8AwMX8TG3ZHBWmZnN8ap9LfyI+EfSf6OX8vi/iV/yXgf63xqemv5J/tJ0n+jl/L4v4kT2NwP8AW+NT01/I/tJ0p+jl/L4v4kf5LwH9b41PTX8llHwi6Uk0vydFX3vD4zVXXZkx2JwM/wDN8anpr+TPEeEjSSdo6Ovxvh8Vt4ZMv/lHAxHLGb/6qj0t/JU/CTpT9HL+XxfxKf5LwP8AW+NU+mv5I/tK0p+jV/L4v4kx2NwP9b41PTX8nS5P8vNI1sVRpVNH2pzmozkqWIhqRe2etN2slnntsZcT2XwePFa9cvfEd3fE79Xd5rVy3mdTD6WeDDdFy8JWqaa3btt7ZbDsres1jfq6+pTUqcZio06cpy82Mbt9EU3l3lv9SYx06zqPv3nTvllyDwclSlWmufVk5v8Aed7dS2H2uHHGKkUjwjTgtO529UaIAAC4AAwISAkD5jy+0T4rERrpc2fNl9r0W/u7jg43FuvPDbFbU6cKlUs8zxbxuHXEuxhahw5KtOrfhI55hVZGRnMC2MjKYQsjIrypWKRWYGSkU0hkpEcoz1i29V1AnWK6E6xMQDkW15BctEJQXgLF9IC0JcXS169enhIbLqdboineMX1tX/dXE9/sXhea05rdI7o9v8ObPfUcr6BhaChCMVsSsfSOVaAAAY6oGQAAAA0NN6NjiKMqcltRExExqR8lxWGlTnKnPz4b/WjukjwOIwzivrwno7cd+aGzgaxwZKNqy6tOocdoWmF8JGcwhZFmcwhapFJgZKRTQzTI0M0yNDNMroZIcoyuTpATAFohKSyEotCWnpbHqhSc2rvzYR3zm9kV8dyudXC8NbiMkUr+vqjzUtaKxuW7yK0NKnGVarnVqPWk+vcuCWxdR9vixVxUilekOC0zM7l6k0QAAAAAAAAAAHmeV/J7x8fGU8qkc0+K3p9DMs2GuWvLZatprO4fOU2pPJxadpRe2L+t58/mxWpPJZ21tExuHRw2JOK+NrEt+nM5pqmYbEZmcwqzUjOYFkWV0LEyJgZpldCyJXQzTJEjSEk6Ek6SEoVY3FwowlUqStFd7e5Jb2+BtixXy3ilI3MomYiNy0+Tui54ussVXi4wX9zTfox4vjJ7/wCh9nwPBV4XHqO+Z6z9+DiyZJvL3kVZWR2s0gAAAAAAAAAAAB5TlVyWVb87StGolwyl0Nb0Y5sFctdWWreazuHgGpRm4TThNbU/vT3rpPCz8NfFOrdPN2UyRaO5t0MVuZxXxtYs36Va5zWov1bNOoZzVWYXJmcwhbFlZgWRZXQsTI0M0yNDJMaQyLaBAauktJ08PG827vzYLOpN8Ix/HYjo4bhcnEW5aR9I9qtrRWNyo0PoOri6ka+KWrCOdOj6Mel+tLpPsOC4HHwtdR3zPWfvwceTJN5e7pU1FJJWSO1mzAAAAAAAAAQ2ATAkAAA4unuTtLEx5ytLapLJp8UyLVi0amO5MTro+faV0FXwz50XOG6cVzkv1o7+tdx5efs/xx+7+W9M3/ZTgJ617O9uD2PpW08q+KYmYtGpdMW30dSM9y2HJkmOkLx62xA5pQvgV0LUV0M0VFypve0ut5mvoZ8ZiFeZLi95nas1nUpiWNatGEXKcoxitspSSiu1k1pa88tY3PqJnTkS0zUrvUwdNy3eNnFqmvsxecu2y6z2+E7Evb8WadR5eP8ADC+eI/K7egeSChLx2Ik6tV7ZSz7FwXQj6PFipiryUjUOWbTM7l6yMUlZGiEgYJsDJICQAAAAAAYsABkAAAAMKsE1ZpNAee0nyQpVedG9OXGLafuKXx1vGrRtMTMdHAxHJ/F0fN1K0elas+9Ze48zN2Riv30ma/GPr8W8cRaOrUeLlDKpQrw6VFTj3p39x52TsfPH5Zifh9+9pHEV8WcNMUP8xr7VOrH74nJbs7iq/wDpP6an914y0nxXR0vQ/wA6n3mX+B4n+nb3J9JXzStPYdW/Op5+jTqy+6JfH2dxU2ifRz+uo+as5aa6tqWl7v8AN0q87u6koxjTd3tcpPYl0Ho17K4iZ75iOv6s5zVV1KWNrNKlCnRjnzmnOaV3a17LZbczqp2Li3E3mZ+H8qTnnwbeB5DpyVTE1J1pr1pNpdS2LsPUw4MeGNY6xDK1pt1erwmChSVoRSXUaqtgABi2BKQEgAAAAAAAAAAAAAAYpAZAAMJ0Yvak+wDVqaKpS2049wFL0DQ/yo9yAshoaitlOPcgNmnhYR2RiuwC1ICQAACGgCQEgAAAAAAAAAAAAAAAAAAAAAAAAAAAAAAAAAAAAAAAAAAAAAAAAAAAAAAAAAAAAAAAAAAAAAAAAAAAAAAAAAAAAAAAAAAAAAAAAAAAAAAAA87pqElWhCE6sU4Nu1Wrue5a2b2LtPJ46ck5q0paY7pnuUne2thNfx1H87WlCbe2rVW5/rZrL3dTeGKclc+P8czWfOfVP39wR1dOm6tv7qUtmaxUorcmraz2Z7+491dLdZf4E3s2YyWWavm3nvf1cCWquTVKUk0v+6mmnd9LTVrfWwNvD0LxvNTi+Cr1ZLvuBZ5LHjU9rV+YB5LHjU9rV+YB5LHjU9rV+YB5LHjU9rV+YB5LHjU9rV+YB5LHjU9rV+YB5LHjU9rV+YB5LHjU9rV+YB5LHjU9rV+YB5LHjU9rV+YB5LHjU9rV+YDWxej27OFWpFrOznUlF9msnns2+/Mxy4727621Pw/b79aJMFRclebl1KpWVnv9L69yjDa9o3b7+/vyIbPkseNT2tX5jdJ5LHjU9rV+YDQq1bVvF6tRrj42vfzW8s7dByzntGaMeu7z7/L2a+KN961vK/i8Rtat42pfK+fnbzqS2Y4ZNJ/nF0eNq5f6gJ8ljxqe1q/MA8ljxqe1q/MA8ljxqe1q/MBPk64z9rU+IHO01oudWUalOaUoxcbSXNkne6e3i1Zo8/jOEvltF8dtTEa7+k/fslWYami9D1fGQq1pRWq21BWe1Phktt95hw3BZvSRky26dIgiJ8V35Bik7RnfLNVrXSi4L0bebZbM7K987+usfkKOzVnxd67d3ZrO8c9rAzoaGjBpxVRNZ/374NcODf02Ap6GjdNxndW21slbK6SVr5IDp68/Uj/H/QB4yfqL+NfADKEpXzikuOtfPqsBYAAAAAAAAAAAAADn1aNZ1k4ytD7X6r9G2edjltTN6aJifw+31eWvNHftfTjVzvKm8srQknfi3e3uOpKFGt61H2c/mAmUau6VO9lthJxvvtmmu9gY6tb1qN//ABztvt6fV3AW01PW5zhq8FGWt33/AAAuA//Z"/>
          <p:cNvSpPr>
            <a:spLocks noChangeAspect="1" noChangeArrowheads="1"/>
          </p:cNvSpPr>
          <p:nvPr/>
        </p:nvSpPr>
        <p:spPr bwMode="auto">
          <a:xfrm>
            <a:off x="12065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270" name="AutoShape 6" descr="data:image/jpeg;base64,/9j/4AAQSkZJRgABAQAAAQABAAD/2wCEAAkGBxQSEBISEhIPFBQWFBQVFBQVDw8UDxQVFRQWFhQUFBQYHCggGBolHBUVITEhJSkuLi4uFx8zODMsNygtLisBCgoKDg0OGhAQGiwkHyQsLCwsLCwsLCwsLCwsLCwsLCwsLC0sLCwsLCwsLCwsLCwsLCwsLCwsLCwsLCwsLCwsLP/AABEIAOgA2QMBEQACEQEDEQH/xAAcAAEAAgMBAQEAAAAAAAAAAAAAAQMCBAUGBwj/xABJEAACAQICBQYLAwkHBQEAAAAAAQIDEQQhBRIxQVEGImFxgZEHExQyQlKTodHS8HKxwRUjVWJjgpKU4RczQ1OissI0RHOj8ST/xAAaAQEAAwEBAQAAAAAAAAAAAAAAAQIDBAUG/8QANxEBAAICAAMECAUCBgMAAAAAAAECAxEEEjEFIUFRE2FxkaGx0fAiMoHB4VPxFBUzNENSI0Ki/9oADAMBAAIRAxEAPwD7iAAAAAAAAAAAAAAAAAAAAAAAAAAAAAAAAAAAAAAAAAAAAAAAAAAAAAAAAAAAAAAAAAAAAGLkBKAkAAAALgAIcktrQFbxMfWXeRMxHUY+Vw9b3Mp6XH/2j3wnUpWKh6yLRaJ6SjTNVE9jT7Swm4GQAAAAAAAAAAAAAAENgQkBkAAAAMZsDSraRitnOfuOTNxuLH3b3PlC9cdpaNXSE23Z2XQePn7YybmKREfGfo3rgjxUOo3tZ52TjM9/zXn36+TWMdY6Qaxzz5ytpNyu4TpKZMTCE3OvHnyY43Fpj1bUmsT4LaeIktkn25o7MXa2ev5tT8Pl9Gc4az0bdLSPrLtXwPUwdqYcndb8M+vp7/rplbFaG7SrRkrxaZ6UTvvZLAAGLAIDIAAAAAAEMCEgMgAAABqYzHRp9L4HPxHFY8Fd3n9PGVq0m3RxMRjJzebsuC2HzvE9pZcs6ieWPKP3l10wxCvWf1ZHBbLafFpEQ2aGCnLdZcXl7jpwcBmy9+tR5z9OqlstYb1LRsVtbfuR6mLsrFX88zPwj6/FjOa09GzDDQWyMe1X+87K8Jw9elI92/mpN7T4rFFcF3I2ilI6RHuV3KJQT9FdyE4sc9ax7oNywlhYP0e7I58nA8PfrX3d3yWjJaPFr1NH+q+/4nDl7Ij/AI7e/wCsfRpGbzhqzpSjtXw7zzMuDLhn/wAkfT3tYtFuiIrO6bT4r6zOjhuKyYvyT3eXh9+xW9Inq3KGPtaNTLhJea+vgz6DhuMpm7ulvL6ebmtSaugmdahYCQAAAAYGOs+AGQAAAAAAObpHSOrzY7TzeO7Qrgjlr32+Xt+jXHjm3scVtt3e0+YyZbXtNrTuXZFYiNQso0nJ2ivgusYsV8tuWkFrREbl1sNg4xzeb47l1I93huCx4e+e+3n9HNfJNm1c7+ZmXI5hNxzBctzGi45hNxzBcnmRoYnUxqRp18Jvj3fA8niOz4/Nh930bVyeFldNp82S6Hcx4fJW08t/5ha0eMMlKVDN3lS47XDr6D3sd7V1F++J6T+0+v5+3rzTEeDpQkmrrYdKrIAAAAAAAAAAAAOdpXH6i1VtZ5/H8b/h66r+aenq9bTHj5p9Tg6183tPlbWmZ3M97uiNLaFJydl/86Rix2y25aotaIjbsUKairLt4s+gw464a8tf7uW0zadyt1jXmRo1hzmk3HMaTrDmNFxzGk3J50aTcnmNFxzGi5PMaLk8yFOIpXzW37zj4rh/Sfjr+aPi0pbXdPROEr35r95pwHFRePR3RkprvhT/ANPNL/Bk7L9nJ+j1Pd3cD1K7rPLP6T+331+eM9/e6aZqhIAAAAAAAAABr43EqnByZlmy1xUm9vBNY3OoeUqVnKTk9/u6D4/PltlvN7dZehWsVjUMoHNMpdfCU9WPS9vwPY4XF6KnrnqwvO5X3OnnU083p/lFKlV8XT1ebbXur3bz1eq1u87uHwRenNbxZ2tqe538DjFVpwqR2SV7cHsa7HdHHk3S01nwXjvhsXKc6dFxzmk3HOjSbk84XHOaJTSTbySV2+hFotseZwnKZyrpSsqcnqpWzjd2Tv3XO+3DxFO7qzi3e9Rc4udoXJ5kNfERs9ZdvxPP4qvJb0tf1+rSk77mzTcasHCSumrNHscJxFc+PlnqxvXlnbX0XWcZSoTd5Qzi/Wg/Nl+D6UztpaZjU9Y6qTDpl0AAAAAAAAADy+nsZrT1FsW36+tx892rxPNf0UdI6+3+HVgp3czRgeLMuht4ON5dWfwL8PTmvufBW89zpKR6fMx0yTIm5p8lxuNdSrVntvOUuxydj6PHXlpEepzT1e55CV28PKL2xqOy4KUU177nldo6rkifOGuPo9Jc87naaTcc6C5POJuOc0axPOOXyoxXi8JVlxSj/HJRfubOnhPxZqx99yt+j5w8Ue8wfVdH4jxlGnP1oRl3xTZ8/knlvNfKXRHRsXIixpDzVhbVoms+KejWo1HF9R5vD5rYMmvJpasWg0w+bCvDzqb53TTfnrs29nSfT0zRblyR490/t8fnLlmvg62HqqcVJbGrnYosAAAAAABiwKMZW1ISl0P7imS8UpN58I2mI3Oni1PWbk97ufF3tNpmZ6y9GI1Gl0WYyN7B5K/SdPD91ZlSzaUjabKaTOWT6n9xHP3j4lTr6ivLa0rK/wCHZvPr5cb3PgwxDksTfjSfepnidrzqafr+zbF4vdXPH52yUxzibjnQJk1tudDPW+rX7zq5oj+3zVeZ8IVXVwT6akF738Dq4H/cR7JVv+V8xWJPeYPr3JapfBYd/s4nzfFW1mt7XTT8sOrcxi62i5aLo01q/nHBxFZnJuGleiylNNNPY1a246sPE9008FbV8VfJirZVKDedKTiuOrtg/wCFo+m4XL6XFW/j4+2O6XLeNTp3TdUAAAAACGgOHypr6tNRXpZd/wBM83tTJy4eWPGfh1bYK7s87E+Yl2L4mUjdoPmo3xzqsKT1XqRM2QzT3cSebl75R1fnmvXanJS2qTi19l2t7j7SJ5oifNxPpngjzo4ie51IR/hhf/mj57tu+r0j1fv/AA6MMd0vfpnh87ZNyOdGkpjnSXLRkRplr/V8u43/AMTHl9EcrzHhHTejqr9WVOX/ALEn/uO7szNvia78p+W1MkfhfH1iD6hzPufJeGrgsKv2NN98U/xPkeKybz3n1y66R+GHUuYxdbRc0rO0Ka+4w4q/SIXpDCLOettJmGvh6ni8dB7qtNp/ag9vdJdx9L2Nl5q3p5Tv3/2c2eOkvUntMAAAAAAAHkeVdW9aEeCb939Twu2LfirHqn4z/Dq4eO6Zc2mzw57nQvRjYbNKWRatu5Er4yE2QzUjObD4Ny/wbw2kK8WrRnLx0Hucal5PulrrsPs+zc8ZuGrPjHdP6fxpxZI1aX1jwcaPdDR1FTVp1L1pJqzWv5qa3PUUD5jtXiIycTaY6R3e7r8dujHXVXqEzzZu00lMrzmk3Ji4XJ5zRcmLmmjpzBeUYatRvZ1Kcop8JNc19jszo4bP6LLW/lMSi1dxp8B0fhp18RTwyTjOVTxbj6UWnaba/VSk2t2qz7nLmrjxzl8Ijft8ve4ojc6founFRSitiSS6krI+F9JMzuXdplcvFjSdYvF0aVVWY5rbmFqsCkLS0dKy1Z4efCso9koy/FI9rsW+s8184n9nPmj8L2EXkj6hypAAAAAAB4XlLU//AF2/V+B8/wBq/wCr+kfOXZw/5WrSZ41m8tmLMbIX05FYnQsUikyjSyMik2GrpDRNDEOEq9GlVdN3g5wUnF5XtfdksuhF8fE5cUTyWmInrqeqs1iesOimcs2W0yTK8yGVyOYTccwXEWC5eLBctzDRo6JoQryxEaNKNaStKqoLxjWV7vsV+NjonistscY5tPLHSPBHLG9t65SLJNYvFg1i8WGMmUtO5WhBMDm6fdqUXwq0v9yX4nqdk/7qv6/KWOb8kvY4d8yPUj69xrAAAAAAAfOuVs9XG9cfj8Dw+067vv1R85dfDz3KsPPI8O8OmW5BmEoWxZnKFkZGciyLM5FikZzIzTM5FiZXZpkmVmxpNyNmi5MSaLl4saLlto0XLRKUXL8wXNIkLl4k0i4gTcvA5nKF/moLjWpL/Vf8D1eyI3xVfZPyZZvyPZ4dcyPUj65xLAAAAAAAfOvCNDVxFKfFNfd8TzO0ab1Ptb4JaGFqZK/YeBkrqe92xO3RpzOS0IXRZlItizOYQsTMrCyLM5FkWUGaZSRkmU0MkyNCbk+wRckDSsTPQQW9gi5aALwFzSAuWhKUy45mmHrVcLT3uq59kI2/5o93sOm8treUfOf4c/ET+HT3EFZI+mciQAAAAAAeR8ImHvQVRK7g093V+N+w5uKrvHvy718c97xWBxGtFM+dzVnm73fSe51cNVOK9V5bsJHPMKroyMpF1JXfDe3wRWtOaUTLYVNdK67e9bUaTw9deMe3X94V5pYnFaNTqVmaZnMDJMjQzuQFwJL44/FBJc1vfwj7+/v1xEIKQlDZeBFy8BcvCVkY8b8d2zi2zqphjW5UmSSt9Zk3xcvfCYnbmaNj47ST9WjTUf3pc6Xuce4+l7FxcuCb/wDafhH3Llz23bT3B7DAAAAAADFgaml8GqtCdN74te4iYiY1I+M4W9OpOlLbGTTPn+JxTWdO3HbudbDVTz71bxLq0JnHepLYjIxmEKdKY+VChVqQpyqSUcoRTcs2k5aqzdttlm0jfg6Uvlil51E90ypfcRuHiqnhAxsbvyNTby5mFxt7O15PWtbK/Nzz3nuz2bwe5n0vX11c/pL+TRl4R9J3b/Jy2v8AwMX8TG3ZHBWmZnN8ap9LfyI+EfSf6OX8vi/iV/yXgf63xqemv5J/tJ0n+jl/L4v4kT2NwP8AW+NT01/I/tJ0p+jl/L4v4kf5LwH9b41PTX8llHwi6Uk0vydFX3vD4zVXXZkx2JwM/wDN8anpr+TPEeEjSSdo6Ovxvh8Vt4ZMv/lHAxHLGb/6qj0t/JU/CTpT9HL+XxfxKf5LwP8AW+NU+mv5I/tK0p+jV/L4v4kx2NwP9b41PTX8nS5P8vNI1sVRpVNH2pzmozkqWIhqRe2etN2slnntsZcT2XwePFa9cvfEd3fE79Xd5rVy3mdTD6WeDDdFy8JWqaa3btt7ZbDsres1jfq6+pTUqcZio06cpy82Mbt9EU3l3lv9SYx06zqPv3nTvllyDwclSlWmufVk5v8Aed7dS2H2uHHGKkUjwjTgtO529UaIAAC4AAwISAkD5jy+0T4rERrpc2fNl9r0W/u7jg43FuvPDbFbU6cKlUs8zxbxuHXEuxhahw5KtOrfhI55hVZGRnMC2MjKYQsjIrypWKRWYGSkU0hkpEcoz1i29V1AnWK6E6xMQDkW15BctEJQXgLF9IC0JcXS169enhIbLqdboineMX1tX/dXE9/sXhea05rdI7o9v8ObPfUcr6BhaChCMVsSsfSOVaAAAY6oGQAAAA0NN6NjiKMqcltRExExqR8lxWGlTnKnPz4b/WjukjwOIwzivrwno7cd+aGzgaxwZKNqy6tOocdoWmF8JGcwhZFmcwhapFJgZKRTQzTI0M0yNDNMroZIcoyuTpATAFohKSyEotCWnpbHqhSc2rvzYR3zm9kV8dyudXC8NbiMkUr+vqjzUtaKxuW7yK0NKnGVarnVqPWk+vcuCWxdR9vixVxUilekOC0zM7l6k0QAAAAAAAAAAHmeV/J7x8fGU8qkc0+K3p9DMs2GuWvLZatprO4fOU2pPJxadpRe2L+t58/mxWpPJZ21tExuHRw2JOK+NrEt+nM5pqmYbEZmcwqzUjOYFkWV0LEyJgZpldCyJXQzTJEjSEk6Ek6SEoVY3FwowlUqStFd7e5Jb2+BtixXy3ilI3MomYiNy0+Tui54ussVXi4wX9zTfox4vjJ7/wCh9nwPBV4XHqO+Z6z9+DiyZJvL3kVZWR2s0gAAAAAAAAAAAB5TlVyWVb87StGolwyl0Nb0Y5sFctdWWreazuHgGpRm4TThNbU/vT3rpPCz8NfFOrdPN2UyRaO5t0MVuZxXxtYs36Va5zWov1bNOoZzVWYXJmcwhbFlZgWRZXQsTI0M0yNDJMaQyLaBAauktJ08PG827vzYLOpN8Ix/HYjo4bhcnEW5aR9I9qtrRWNyo0PoOri6ka+KWrCOdOj6Mel+tLpPsOC4HHwtdR3zPWfvwceTJN5e7pU1FJJWSO1mzAAAAAAAAAQ2ATAkAAA4unuTtLEx5ytLapLJp8UyLVi0amO5MTro+faV0FXwz50XOG6cVzkv1o7+tdx5efs/xx+7+W9M3/ZTgJ617O9uD2PpW08q+KYmYtGpdMW30dSM9y2HJkmOkLx62xA5pQvgV0LUV0M0VFypve0ut5mvoZ8ZiFeZLi95nas1nUpiWNatGEXKcoxitspSSiu1k1pa88tY3PqJnTkS0zUrvUwdNy3eNnFqmvsxecu2y6z2+E7Evb8WadR5eP8ADC+eI/K7egeSChLx2Ik6tV7ZSz7FwXQj6PFipiryUjUOWbTM7l6yMUlZGiEgYJsDJICQAAAAAAYsABkAAAAMKsE1ZpNAee0nyQpVedG9OXGLafuKXx1vGrRtMTMdHAxHJ/F0fN1K0elas+9Ze48zN2Riv30ma/GPr8W8cRaOrUeLlDKpQrw6VFTj3p39x52TsfPH5Zifh9+9pHEV8WcNMUP8xr7VOrH74nJbs7iq/wDpP6an914y0nxXR0vQ/wA6n3mX+B4n+nb3J9JXzStPYdW/Op5+jTqy+6JfH2dxU2ifRz+uo+as5aa6tqWl7v8AN0q87u6koxjTd3tcpPYl0Ho17K4iZ75iOv6s5zVV1KWNrNKlCnRjnzmnOaV3a17LZbczqp2Li3E3mZ+H8qTnnwbeB5DpyVTE1J1pr1pNpdS2LsPUw4MeGNY6xDK1pt1erwmChSVoRSXUaqtgABi2BKQEgAAAAAAAAAAAAAAYpAZAAMJ0Yvak+wDVqaKpS2049wFL0DQ/yo9yAshoaitlOPcgNmnhYR2RiuwC1ICQAACGgCQEgAAAAAAAAAAAAAAAAAAAAAAAAAAAAAAAAAAAAAAAAAAAAAAAAAAAAAAAAAAAAAAAAAAAAAAAAAAAAAAAAAAAAAAAAAAAAAAAAAAAAAAAA87pqElWhCE6sU4Nu1Wrue5a2b2LtPJ46ck5q0paY7pnuUne2thNfx1H87WlCbe2rVW5/rZrL3dTeGKclc+P8czWfOfVP39wR1dOm6tv7qUtmaxUorcmraz2Z7+491dLdZf4E3s2YyWWavm3nvf1cCWquTVKUk0v+6mmnd9LTVrfWwNvD0LxvNTi+Cr1ZLvuBZ5LHjU9rV+YB5LHjU9rV+YB5LHjU9rV+YB5LHjU9rV+YB5LHjU9rV+YB5LHjU9rV+YB5LHjU9rV+YB5LHjU9rV+YB5LHjU9rV+YB5LHjU9rV+YB5LHjU9rV+YDWxej27OFWpFrOznUlF9msnns2+/Mxy4727621Pw/b79aJMFRclebl1KpWVnv9L69yjDa9o3b7+/vyIbPkseNT2tX5jdJ5LHjU9rV+YDQq1bVvF6tRrj42vfzW8s7dByzntGaMeu7z7/L2a+KN961vK/i8Rtat42pfK+fnbzqS2Y4ZNJ/nF0eNq5f6gJ8ljxqe1q/MA8ljxqe1q/MA8ljxqe1q/MBPk64z9rU+IHO01oudWUalOaUoxcbSXNkne6e3i1Zo8/jOEvltF8dtTEa7+k/fslWYami9D1fGQq1pRWq21BWe1Phktt95hw3BZvSRky26dIgiJ8V35Bik7RnfLNVrXSi4L0bebZbM7K987+usfkKOzVnxd67d3ZrO8c9rAzoaGjBpxVRNZ/374NcODf02Ap6GjdNxndW21slbK6SVr5IDp68/Uj/H/QB4yfqL+NfADKEpXzikuOtfPqsBYAAAAAAAAAAAAADn1aNZ1k4ytD7X6r9G2edjltTN6aJifw+31eWvNHftfTjVzvKm8srQknfi3e3uOpKFGt61H2c/mAmUau6VO9lthJxvvtmmu9gY6tb1qN//ABztvt6fV3AW01PW5zhq8FGWt33/AAAuA//Z"/>
          <p:cNvSpPr>
            <a:spLocks noChangeAspect="1" noChangeArrowheads="1"/>
          </p:cNvSpPr>
          <p:nvPr/>
        </p:nvSpPr>
        <p:spPr bwMode="auto">
          <a:xfrm>
            <a:off x="12065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274" name="AutoShape 10" descr="data:image/jpeg;base64,/9j/4AAQSkZJRgABAQAAAQABAAD/2wCEAAkGBxQSEBISEhIPFBQWFBQVFBQVDw8UDxQVFRQWFhQUFBQYHCggGBolHBUVITEhJSkuLi4uFx8zODMsNygtLisBCgoKDg0OGhAQGiwkHyQsLCwsLCwsLCwsLCwsLCwsLCwsLC0sLCwsLCwsLCwsLCwsLCwsLCwsLCwsLCwsLCwsLP/AABEIAOgA2QMBEQACEQEDEQH/xAAcAAEAAgMBAQEAAAAAAAAAAAAAAQMCBAUGBwj/xABJEAACAQICBQYLAwkHBQEAAAAAAQIDEQQhBRIxQVEGImFxgZEHExQyQlKTodHS8HKxwRUjVWJjgpKU4RczQ1OissI0RHOj8ST/xAAaAQEAAwEBAQAAAAAAAAAAAAAAAQIDBAUG/8QANxEBAAICAAMECAUCBgMAAAAAAAECAxEEEjEFIUFRE2FxkaGx0fAiMoHB4VPxFBUzNENSI0Ki/9oADAMBAAIRAxEAPwD7iAAAAAAAAAAAAAAAAAAAAAAAAAAAAAAAAAAAAAAAAAAAAAAAAAAAAAAAAAAAAAAAAAAAAGLkBKAkAAAALgAIcktrQFbxMfWXeRMxHUY+Vw9b3Mp6XH/2j3wnUpWKh6yLRaJ6SjTNVE9jT7Swm4GQAAAAAAAAAAAAAAENgQkBkAAAAMZsDSraRitnOfuOTNxuLH3b3PlC9cdpaNXSE23Z2XQePn7YybmKREfGfo3rgjxUOo3tZ52TjM9/zXn36+TWMdY6Qaxzz5ytpNyu4TpKZMTCE3OvHnyY43Fpj1bUmsT4LaeIktkn25o7MXa2ev5tT8Pl9Gc4az0bdLSPrLtXwPUwdqYcndb8M+vp7/rplbFaG7SrRkrxaZ6UTvvZLAAGLAIDIAAAAAAEMCEgMgAAABqYzHRp9L4HPxHFY8Fd3n9PGVq0m3RxMRjJzebsuC2HzvE9pZcs6ieWPKP3l10wxCvWf1ZHBbLafFpEQ2aGCnLdZcXl7jpwcBmy9+tR5z9OqlstYb1LRsVtbfuR6mLsrFX88zPwj6/FjOa09GzDDQWyMe1X+87K8Jw9elI92/mpN7T4rFFcF3I2ilI6RHuV3KJQT9FdyE4sc9ax7oNywlhYP0e7I58nA8PfrX3d3yWjJaPFr1NH+q+/4nDl7Ij/AI7e/wCsfRpGbzhqzpSjtXw7zzMuDLhn/wAkfT3tYtFuiIrO6bT4r6zOjhuKyYvyT3eXh9+xW9Inq3KGPtaNTLhJea+vgz6DhuMpm7ulvL6ebmtSaugmdahYCQAAAAYGOs+AGQAAAAAAObpHSOrzY7TzeO7Qrgjlr32+Xt+jXHjm3scVtt3e0+YyZbXtNrTuXZFYiNQso0nJ2ivgusYsV8tuWkFrREbl1sNg4xzeb47l1I93huCx4e+e+3n9HNfJNm1c7+ZmXI5hNxzBctzGi45hNxzBcnmRoYnUxqRp18Jvj3fA8niOz4/Nh930bVyeFldNp82S6Hcx4fJW08t/5ha0eMMlKVDN3lS47XDr6D3sd7V1F++J6T+0+v5+3rzTEeDpQkmrrYdKrIAAAAAAAAAAAAOdpXH6i1VtZ5/H8b/h66r+aenq9bTHj5p9Tg6183tPlbWmZ3M97uiNLaFJydl/86Rix2y25aotaIjbsUKairLt4s+gw464a8tf7uW0zadyt1jXmRo1hzmk3HMaTrDmNFxzGk3J50aTcnmNFxzGi5PMaLk8yFOIpXzW37zj4rh/Sfjr+aPi0pbXdPROEr35r95pwHFRePR3RkprvhT/ANPNL/Bk7L9nJ+j1Pd3cD1K7rPLP6T+331+eM9/e6aZqhIAAAAAAAAABr43EqnByZlmy1xUm9vBNY3OoeUqVnKTk9/u6D4/PltlvN7dZehWsVjUMoHNMpdfCU9WPS9vwPY4XF6KnrnqwvO5X3OnnU083p/lFKlV8XT1ebbXur3bz1eq1u87uHwRenNbxZ2tqe538DjFVpwqR2SV7cHsa7HdHHk3S01nwXjvhsXKc6dFxzmk3HOjSbk84XHOaJTSTbySV2+hFotseZwnKZyrpSsqcnqpWzjd2Tv3XO+3DxFO7qzi3e9Rc4udoXJ5kNfERs9ZdvxPP4qvJb0tf1+rSk77mzTcasHCSumrNHscJxFc+PlnqxvXlnbX0XWcZSoTd5Qzi/Wg/Nl+D6UztpaZjU9Y6qTDpl0AAAAAAAAADy+nsZrT1FsW36+tx892rxPNf0UdI6+3+HVgp3czRgeLMuht4ON5dWfwL8PTmvufBW89zpKR6fMx0yTIm5p8lxuNdSrVntvOUuxydj6PHXlpEepzT1e55CV28PKL2xqOy4KUU177nldo6rkifOGuPo9Jc87naaTcc6C5POJuOc0axPOOXyoxXi8JVlxSj/HJRfubOnhPxZqx99yt+j5w8Ue8wfVdH4jxlGnP1oRl3xTZ8/knlvNfKXRHRsXIixpDzVhbVoms+KejWo1HF9R5vD5rYMmvJpasWg0w+bCvDzqb53TTfnrs29nSfT0zRblyR490/t8fnLlmvg62HqqcVJbGrnYosAAAAAABiwKMZW1ISl0P7imS8UpN58I2mI3Oni1PWbk97ufF3tNpmZ6y9GI1Gl0WYyN7B5K/SdPD91ZlSzaUjabKaTOWT6n9xHP3j4lTr6ivLa0rK/wCHZvPr5cb3PgwxDksTfjSfepnidrzqafr+zbF4vdXPH52yUxzibjnQJk1tudDPW+rX7zq5oj+3zVeZ8IVXVwT6akF738Dq4H/cR7JVv+V8xWJPeYPr3JapfBYd/s4nzfFW1mt7XTT8sOrcxi62i5aLo01q/nHBxFZnJuGleiylNNNPY1a246sPE9008FbV8VfJirZVKDedKTiuOrtg/wCFo+m4XL6XFW/j4+2O6XLeNTp3TdUAAAAACGgOHypr6tNRXpZd/wBM83tTJy4eWPGfh1bYK7s87E+Yl2L4mUjdoPmo3xzqsKT1XqRM2QzT3cSebl75R1fnmvXanJS2qTi19l2t7j7SJ5oifNxPpngjzo4ie51IR/hhf/mj57tu+r0j1fv/AA6MMd0vfpnh87ZNyOdGkpjnSXLRkRplr/V8u43/AMTHl9EcrzHhHTejqr9WVOX/ALEn/uO7szNvia78p+W1MkfhfH1iD6hzPufJeGrgsKv2NN98U/xPkeKybz3n1y66R+GHUuYxdbRc0rO0Ka+4w4q/SIXpDCLOettJmGvh6ni8dB7qtNp/ag9vdJdx9L2Nl5q3p5Tv3/2c2eOkvUntMAAAAAAAHkeVdW9aEeCb939Twu2LfirHqn4z/Dq4eO6Zc2mzw57nQvRjYbNKWRatu5Er4yE2QzUjObD4Ny/wbw2kK8WrRnLx0Hucal5PulrrsPs+zc8ZuGrPjHdP6fxpxZI1aX1jwcaPdDR1FTVp1L1pJqzWv5qa3PUUD5jtXiIycTaY6R3e7r8dujHXVXqEzzZu00lMrzmk3Ji4XJ5zRcmLmmjpzBeUYatRvZ1Kcop8JNc19jszo4bP6LLW/lMSi1dxp8B0fhp18RTwyTjOVTxbj6UWnaba/VSk2t2qz7nLmrjxzl8Ijft8ve4ojc6founFRSitiSS6krI+F9JMzuXdplcvFjSdYvF0aVVWY5rbmFqsCkLS0dKy1Z4efCso9koy/FI9rsW+s8184n9nPmj8L2EXkj6hypAAAAAAB4XlLU//AF2/V+B8/wBq/wCr+kfOXZw/5WrSZ41m8tmLMbIX05FYnQsUikyjSyMik2GrpDRNDEOEq9GlVdN3g5wUnF5XtfdksuhF8fE5cUTyWmInrqeqs1iesOimcs2W0yTK8yGVyOYTccwXEWC5eLBctzDRo6JoQryxEaNKNaStKqoLxjWV7vsV+NjonistscY5tPLHSPBHLG9t65SLJNYvFg1i8WGMmUtO5WhBMDm6fdqUXwq0v9yX4nqdk/7qv6/KWOb8kvY4d8yPUj69xrAAAAAAAfOuVs9XG9cfj8Dw+067vv1R85dfDz3KsPPI8O8OmW5BmEoWxZnKFkZGciyLM5FikZzIzTM5FiZXZpkmVmxpNyNmi5MSaLl4saLlto0XLRKUXL8wXNIkLl4k0i4gTcvA5nKF/moLjWpL/Vf8D1eyI3xVfZPyZZvyPZ4dcyPUj65xLAAAAAAAfOvCNDVxFKfFNfd8TzO0ab1Ptb4JaGFqZK/YeBkrqe92xO3RpzOS0IXRZlItizOYQsTMrCyLM5FkWUGaZSRkmU0MkyNCbk+wRckDSsTPQQW9gi5aALwFzSAuWhKUy45mmHrVcLT3uq59kI2/5o93sOm8treUfOf4c/ET+HT3EFZI+mciQAAAAAAeR8ImHvQVRK7g093V+N+w5uKrvHvy718c97xWBxGtFM+dzVnm73fSe51cNVOK9V5bsJHPMKroyMpF1JXfDe3wRWtOaUTLYVNdK67e9bUaTw9deMe3X94V5pYnFaNTqVmaZnMDJMjQzuQFwJL44/FBJc1vfwj7+/v1xEIKQlDZeBFy8BcvCVkY8b8d2zi2zqphjW5UmSSt9Zk3xcvfCYnbmaNj47ST9WjTUf3pc6Xuce4+l7FxcuCb/wDafhH3Llz23bT3B7DAAAAAADFgaml8GqtCdN74te4iYiY1I+M4W9OpOlLbGTTPn+JxTWdO3HbudbDVTz71bxLq0JnHepLYjIxmEKdKY+VChVqQpyqSUcoRTcs2k5aqzdttlm0jfg6Uvlil51E90ypfcRuHiqnhAxsbvyNTby5mFxt7O15PWtbK/Nzz3nuz2bwe5n0vX11c/pL+TRl4R9J3b/Jy2v8AwMX8TG3ZHBWmZnN8ap9LfyI+EfSf6OX8vi/iV/yXgf63xqemv5J/tJ0n+jl/L4v4kT2NwP8AW+NT01/I/tJ0p+jl/L4v4kf5LwH9b41PTX8llHwi6Uk0vydFX3vD4zVXXZkx2JwM/wDN8anpr+TPEeEjSSdo6Ovxvh8Vt4ZMv/lHAxHLGb/6qj0t/JU/CTpT9HL+XxfxKf5LwP8AW+NU+mv5I/tK0p+jV/L4v4kx2NwP9b41PTX8nS5P8vNI1sVRpVNH2pzmozkqWIhqRe2etN2slnntsZcT2XwePFa9cvfEd3fE79Xd5rVy3mdTD6WeDDdFy8JWqaa3btt7ZbDsres1jfq6+pTUqcZio06cpy82Mbt9EU3l3lv9SYx06zqPv3nTvllyDwclSlWmufVk5v8Aed7dS2H2uHHGKkUjwjTgtO529UaIAAC4AAwISAkD5jy+0T4rERrpc2fNl9r0W/u7jg43FuvPDbFbU6cKlUs8zxbxuHXEuxhahw5KtOrfhI55hVZGRnMC2MjKYQsjIrypWKRWYGSkU0hkpEcoz1i29V1AnWK6E6xMQDkW15BctEJQXgLF9IC0JcXS169enhIbLqdboineMX1tX/dXE9/sXhea05rdI7o9v8ObPfUcr6BhaChCMVsSsfSOVaAAAY6oGQAAAA0NN6NjiKMqcltRExExqR8lxWGlTnKnPz4b/WjukjwOIwzivrwno7cd+aGzgaxwZKNqy6tOocdoWmF8JGcwhZFmcwhapFJgZKRTQzTI0M0yNDNMroZIcoyuTpATAFohKSyEotCWnpbHqhSc2rvzYR3zm9kV8dyudXC8NbiMkUr+vqjzUtaKxuW7yK0NKnGVarnVqPWk+vcuCWxdR9vixVxUilekOC0zM7l6k0QAAAAAAAAAAHmeV/J7x8fGU8qkc0+K3p9DMs2GuWvLZatprO4fOU2pPJxadpRe2L+t58/mxWpPJZ21tExuHRw2JOK+NrEt+nM5pqmYbEZmcwqzUjOYFkWV0LEyJgZpldCyJXQzTJEjSEk6Ek6SEoVY3FwowlUqStFd7e5Jb2+BtixXy3ilI3MomYiNy0+Tui54ussVXi4wX9zTfox4vjJ7/wCh9nwPBV4XHqO+Z6z9+DiyZJvL3kVZWR2s0gAAAAAAAAAAAB5TlVyWVb87StGolwyl0Nb0Y5sFctdWWreazuHgGpRm4TThNbU/vT3rpPCz8NfFOrdPN2UyRaO5t0MVuZxXxtYs36Va5zWov1bNOoZzVWYXJmcwhbFlZgWRZXQsTI0M0yNDJMaQyLaBAauktJ08PG827vzYLOpN8Ix/HYjo4bhcnEW5aR9I9qtrRWNyo0PoOri6ka+KWrCOdOj6Mel+tLpPsOC4HHwtdR3zPWfvwceTJN5e7pU1FJJWSO1mzAAAAAAAAAQ2ATAkAAA4unuTtLEx5ytLapLJp8UyLVi0amO5MTro+faV0FXwz50XOG6cVzkv1o7+tdx5efs/xx+7+W9M3/ZTgJ617O9uD2PpW08q+KYmYtGpdMW30dSM9y2HJkmOkLx62xA5pQvgV0LUV0M0VFypve0ut5mvoZ8ZiFeZLi95nas1nUpiWNatGEXKcoxitspSSiu1k1pa88tY3PqJnTkS0zUrvUwdNy3eNnFqmvsxecu2y6z2+E7Evb8WadR5eP8ADC+eI/K7egeSChLx2Ik6tV7ZSz7FwXQj6PFipiryUjUOWbTM7l6yMUlZGiEgYJsDJICQAAAAAAYsABkAAAAMKsE1ZpNAee0nyQpVedG9OXGLafuKXx1vGrRtMTMdHAxHJ/F0fN1K0elas+9Ze48zN2Riv30ma/GPr8W8cRaOrUeLlDKpQrw6VFTj3p39x52TsfPH5Zifh9+9pHEV8WcNMUP8xr7VOrH74nJbs7iq/wDpP6an914y0nxXR0vQ/wA6n3mX+B4n+nb3J9JXzStPYdW/Op5+jTqy+6JfH2dxU2ifRz+uo+as5aa6tqWl7v8AN0q87u6koxjTd3tcpPYl0Ho17K4iZ75iOv6s5zVV1KWNrNKlCnRjnzmnOaV3a17LZbczqp2Li3E3mZ+H8qTnnwbeB5DpyVTE1J1pr1pNpdS2LsPUw4MeGNY6xDK1pt1erwmChSVoRSXUaqtgABi2BKQEgAAAAAAAAAAAAAAYpAZAAMJ0Yvak+wDVqaKpS2049wFL0DQ/yo9yAshoaitlOPcgNmnhYR2RiuwC1ICQAACGgCQEgAAAAAAAAAAAAAAAAAAAAAAAAAAAAAAAAAAAAAAAAAAAAAAAAAAAAAAAAAAAAAAAAAAAAAAAAAAAAAAAAAAAAAAAAAAAAAAAAAAAAAAAA87pqElWhCE6sU4Nu1Wrue5a2b2LtPJ46ck5q0paY7pnuUne2thNfx1H87WlCbe2rVW5/rZrL3dTeGKclc+P8czWfOfVP39wR1dOm6tv7qUtmaxUorcmraz2Z7+491dLdZf4E3s2YyWWavm3nvf1cCWquTVKUk0v+6mmnd9LTVrfWwNvD0LxvNTi+Cr1ZLvuBZ5LHjU9rV+YB5LHjU9rV+YB5LHjU9rV+YB5LHjU9rV+YB5LHjU9rV+YB5LHjU9rV+YB5LHjU9rV+YB5LHjU9rV+YB5LHjU9rV+YB5LHjU9rV+YB5LHjU9rV+YDWxej27OFWpFrOznUlF9msnns2+/Mxy4727621Pw/b79aJMFRclebl1KpWVnv9L69yjDa9o3b7+/vyIbPkseNT2tX5jdJ5LHjU9rV+YDQq1bVvF6tRrj42vfzW8s7dByzntGaMeu7z7/L2a+KN961vK/i8Rtat42pfK+fnbzqS2Y4ZNJ/nF0eNq5f6gJ8ljxqe1q/MA8ljxqe1q/MA8ljxqe1q/MBPk64z9rU+IHO01oudWUalOaUoxcbSXNkne6e3i1Zo8/jOEvltF8dtTEa7+k/fslWYami9D1fGQq1pRWq21BWe1Phktt95hw3BZvSRky26dIgiJ8V35Bik7RnfLNVrXSi4L0bebZbM7K987+usfkKOzVnxd67d3ZrO8c9rAzoaGjBpxVRNZ/374NcODf02Ap6GjdNxndW21slbK6SVr5IDp68/Uj/H/QB4yfqL+NfADKEpXzikuOtfPqsBYAAAAAAAAAAAAADn1aNZ1k4ytD7X6r9G2edjltTN6aJifw+31eWvNHftfTjVzvKm8srQknfi3e3uOpKFGt61H2c/mAmUau6VO9lthJxvvtmmu9gY6tb1qN//ABztvt6fV3AW01PW5zhq8FGWt33/AAAuA//Z"/>
          <p:cNvSpPr>
            <a:spLocks noChangeAspect="1" noChangeArrowheads="1"/>
          </p:cNvSpPr>
          <p:nvPr/>
        </p:nvSpPr>
        <p:spPr bwMode="auto">
          <a:xfrm>
            <a:off x="12065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11286" name="Picture 22" descr="https://encrypted-tbn3.gstatic.com/images?q=tbn:ANd9GcRSgs6DbJUUOpCJ1skSFuzC8ROjqSIFU3VPLlNCLkej0NRE3Iz-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5085184"/>
            <a:ext cx="571504" cy="571504"/>
          </a:xfrm>
          <a:prstGeom prst="rect">
            <a:avLst/>
          </a:prstGeom>
          <a:noFill/>
        </p:spPr>
      </p:pic>
      <p:pic>
        <p:nvPicPr>
          <p:cNvPr id="11292" name="Picture 28" descr="smiley content : Vector emoticon smiley jaune. Parfait pour l'icône, bouton, badge. Mélange de l'ombre.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1520" y="3573016"/>
            <a:ext cx="571504" cy="600079"/>
          </a:xfrm>
          <a:prstGeom prst="rect">
            <a:avLst/>
          </a:prstGeom>
          <a:noFill/>
        </p:spPr>
      </p:pic>
      <p:pic>
        <p:nvPicPr>
          <p:cNvPr id="11294" name="Picture 30" descr="smiley content : Smiley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51520" y="5805264"/>
            <a:ext cx="568150" cy="542908"/>
          </a:xfrm>
          <a:prstGeom prst="rect">
            <a:avLst/>
          </a:prstGeom>
          <a:noFill/>
        </p:spPr>
      </p:pic>
      <p:pic>
        <p:nvPicPr>
          <p:cNvPr id="11296" name="Picture 32" descr="smiley content : visage Smiley            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51520" y="4365104"/>
            <a:ext cx="571504" cy="571504"/>
          </a:xfrm>
          <a:prstGeom prst="rect">
            <a:avLst/>
          </a:prstGeom>
          <a:noFill/>
        </p:spPr>
      </p:pic>
      <p:pic>
        <p:nvPicPr>
          <p:cNvPr id="11300" name="Picture 36" descr="https://encrypted-tbn1.gstatic.com/images?q=tbn:ANd9GcSntgn0IiY3pml4oZOfvioXobvR94U0rIpyGvzZplSw6EMMCgVxt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79512" y="1916832"/>
            <a:ext cx="792088" cy="686477"/>
          </a:xfrm>
          <a:prstGeom prst="rect">
            <a:avLst/>
          </a:prstGeom>
          <a:noFill/>
        </p:spPr>
      </p:pic>
      <p:sp>
        <p:nvSpPr>
          <p:cNvPr id="33" name="ZoneTexte 32"/>
          <p:cNvSpPr txBox="1"/>
          <p:nvPr/>
        </p:nvSpPr>
        <p:spPr>
          <a:xfrm>
            <a:off x="214282" y="142852"/>
            <a:ext cx="2357454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200" b="1" dirty="0" smtClean="0">
                <a:latin typeface="Times New Roman" pitchFamily="18" charset="0"/>
                <a:cs typeface="Times New Roman" pitchFamily="18" charset="0"/>
              </a:rPr>
              <a:t>OFFICE NOTARIAL</a:t>
            </a:r>
          </a:p>
          <a:p>
            <a:pPr algn="ctr"/>
            <a:r>
              <a:rPr lang="fr-FR" sz="1200" b="1" dirty="0" smtClean="0">
                <a:latin typeface="Times New Roman" pitchFamily="18" charset="0"/>
                <a:cs typeface="Times New Roman" pitchFamily="18" charset="0"/>
              </a:rPr>
              <a:t>Notaires Associés </a:t>
            </a:r>
          </a:p>
          <a:p>
            <a:pPr algn="ctr"/>
            <a:r>
              <a:rPr lang="fr-FR" sz="1200" b="1" dirty="0" smtClean="0">
                <a:latin typeface="Times New Roman" pitchFamily="18" charset="0"/>
                <a:cs typeface="Times New Roman" pitchFamily="18" charset="0"/>
              </a:rPr>
              <a:t>13, rue Edouard  Branly </a:t>
            </a:r>
          </a:p>
          <a:p>
            <a:pPr algn="ctr"/>
            <a:r>
              <a:rPr lang="fr-FR" sz="1200" b="1" dirty="0" smtClean="0">
                <a:latin typeface="Times New Roman" pitchFamily="18" charset="0"/>
                <a:cs typeface="Times New Roman" pitchFamily="18" charset="0"/>
              </a:rPr>
              <a:t> 91120 Palaiseau</a:t>
            </a:r>
          </a:p>
          <a:p>
            <a:pPr algn="ctr"/>
            <a:r>
              <a:rPr lang="fr-FR" sz="1200" b="1" dirty="0" smtClean="0">
                <a:latin typeface="Times New Roman" pitchFamily="18" charset="0"/>
                <a:cs typeface="Times New Roman" pitchFamily="18" charset="0"/>
              </a:rPr>
              <a:t>Téléphone : 01.69.31.90.00</a:t>
            </a:r>
          </a:p>
          <a:p>
            <a:pPr algn="ctr" hangingPunct="0"/>
            <a:r>
              <a:rPr lang="de-DE" sz="1200" b="1" dirty="0" smtClean="0">
                <a:latin typeface="Times New Roman" pitchFamily="18" charset="0"/>
                <a:cs typeface="Times New Roman" pitchFamily="18" charset="0"/>
              </a:rPr>
              <a:t>officenotarial.91001@notaires.fr</a:t>
            </a:r>
            <a:endParaRPr lang="fr-FR" sz="1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Parchemin horizontal 41"/>
          <p:cNvSpPr/>
          <p:nvPr/>
        </p:nvSpPr>
        <p:spPr>
          <a:xfrm>
            <a:off x="2357422" y="1428736"/>
            <a:ext cx="1785950" cy="428628"/>
          </a:xfrm>
          <a:prstGeom prst="horizontalScroll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En cas de décès</a:t>
            </a:r>
            <a:endParaRPr lang="fr-FR" dirty="0"/>
          </a:p>
        </p:txBody>
      </p:sp>
      <p:sp>
        <p:nvSpPr>
          <p:cNvPr id="44" name="ZoneTexte 43"/>
          <p:cNvSpPr txBox="1"/>
          <p:nvPr/>
        </p:nvSpPr>
        <p:spPr>
          <a:xfrm>
            <a:off x="5643570" y="2143116"/>
            <a:ext cx="1928826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ü"/>
            </a:pPr>
            <a:r>
              <a:rPr lang="fr-FR" sz="1100" dirty="0" smtClean="0"/>
              <a:t> </a:t>
            </a:r>
            <a:r>
              <a:rPr lang="fr-FR" sz="900" dirty="0" smtClean="0"/>
              <a:t>Droit viager au logement</a:t>
            </a:r>
          </a:p>
          <a:p>
            <a:pPr algn="just">
              <a:buFont typeface="Wingdings" pitchFamily="2" charset="2"/>
              <a:buChar char="ü"/>
            </a:pPr>
            <a:r>
              <a:rPr lang="fr-FR" sz="900" dirty="0" smtClean="0"/>
              <a:t> Réversion de la retraite</a:t>
            </a:r>
          </a:p>
          <a:p>
            <a:pPr algn="just"/>
            <a:r>
              <a:rPr lang="fr-FR" sz="900" dirty="0" smtClean="0"/>
              <a:t>     du conjoint </a:t>
            </a:r>
            <a:endParaRPr lang="fr-FR" sz="1200" dirty="0"/>
          </a:p>
        </p:txBody>
      </p:sp>
      <p:sp>
        <p:nvSpPr>
          <p:cNvPr id="38" name="Rectangle 37"/>
          <p:cNvSpPr/>
          <p:nvPr/>
        </p:nvSpPr>
        <p:spPr>
          <a:xfrm rot="10800000">
            <a:off x="3059832" y="3501008"/>
            <a:ext cx="5820678" cy="720080"/>
          </a:xfrm>
          <a:prstGeom prst="rect">
            <a:avLst/>
          </a:prstGeom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41" name="ZoneTexte 40"/>
          <p:cNvSpPr txBox="1"/>
          <p:nvPr/>
        </p:nvSpPr>
        <p:spPr>
          <a:xfrm>
            <a:off x="971600" y="1916832"/>
            <a:ext cx="9361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dirty="0" smtClean="0"/>
              <a:t>Mariage </a:t>
            </a:r>
          </a:p>
          <a:p>
            <a:pPr algn="ctr"/>
            <a:r>
              <a:rPr lang="fr-FR" sz="1200" dirty="0" smtClean="0"/>
              <a:t>+ </a:t>
            </a:r>
          </a:p>
          <a:p>
            <a:pPr algn="ctr"/>
            <a:r>
              <a:rPr lang="fr-FR" sz="1200" dirty="0" smtClean="0"/>
              <a:t>Donation </a:t>
            </a:r>
          </a:p>
          <a:p>
            <a:pPr algn="ctr"/>
            <a:r>
              <a:rPr lang="fr-FR" sz="1200" dirty="0" smtClean="0"/>
              <a:t>entre époux</a:t>
            </a:r>
            <a:endParaRPr lang="fr-FR" sz="1200" dirty="0"/>
          </a:p>
        </p:txBody>
      </p:sp>
      <p:sp>
        <p:nvSpPr>
          <p:cNvPr id="43" name="ZoneTexte 42"/>
          <p:cNvSpPr txBox="1"/>
          <p:nvPr/>
        </p:nvSpPr>
        <p:spPr>
          <a:xfrm>
            <a:off x="395536" y="3573016"/>
            <a:ext cx="19288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dirty="0" smtClean="0"/>
              <a:t>Pacs</a:t>
            </a:r>
          </a:p>
          <a:p>
            <a:pPr algn="ctr"/>
            <a:r>
              <a:rPr lang="fr-FR" sz="1200" dirty="0" smtClean="0"/>
              <a:t>+</a:t>
            </a:r>
          </a:p>
          <a:p>
            <a:pPr algn="ctr"/>
            <a:r>
              <a:rPr lang="fr-FR" sz="1200" dirty="0" smtClean="0"/>
              <a:t>Testament</a:t>
            </a:r>
            <a:endParaRPr lang="fr-FR" sz="1200" dirty="0"/>
          </a:p>
        </p:txBody>
      </p:sp>
      <p:sp>
        <p:nvSpPr>
          <p:cNvPr id="46" name="ZoneTexte 45"/>
          <p:cNvSpPr txBox="1"/>
          <p:nvPr/>
        </p:nvSpPr>
        <p:spPr>
          <a:xfrm>
            <a:off x="4716016" y="3717032"/>
            <a:ext cx="571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 smtClean="0"/>
              <a:t>80 %</a:t>
            </a:r>
            <a:endParaRPr lang="fr-FR" sz="1200" b="1" dirty="0"/>
          </a:p>
        </p:txBody>
      </p:sp>
      <p:sp>
        <p:nvSpPr>
          <p:cNvPr id="49" name="ZoneTexte 48"/>
          <p:cNvSpPr txBox="1"/>
          <p:nvPr/>
        </p:nvSpPr>
        <p:spPr>
          <a:xfrm>
            <a:off x="8100392" y="3717032"/>
            <a:ext cx="4286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 smtClean="0"/>
              <a:t>0 %</a:t>
            </a:r>
            <a:endParaRPr lang="fr-FR" sz="1200" b="1" dirty="0"/>
          </a:p>
        </p:txBody>
      </p:sp>
      <p:sp>
        <p:nvSpPr>
          <p:cNvPr id="50" name="ZoneTexte 49"/>
          <p:cNvSpPr txBox="1"/>
          <p:nvPr/>
        </p:nvSpPr>
        <p:spPr>
          <a:xfrm>
            <a:off x="4716016" y="5157192"/>
            <a:ext cx="64294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 smtClean="0"/>
              <a:t>20 %</a:t>
            </a:r>
            <a:endParaRPr lang="fr-FR" sz="1200" b="1" dirty="0"/>
          </a:p>
        </p:txBody>
      </p:sp>
      <p:sp>
        <p:nvSpPr>
          <p:cNvPr id="51" name="ZoneTexte 50"/>
          <p:cNvSpPr txBox="1"/>
          <p:nvPr/>
        </p:nvSpPr>
        <p:spPr>
          <a:xfrm>
            <a:off x="8028384" y="5157192"/>
            <a:ext cx="571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 smtClean="0"/>
              <a:t>60 %</a:t>
            </a:r>
            <a:endParaRPr lang="fr-FR" sz="1200" b="1" dirty="0"/>
          </a:p>
        </p:txBody>
      </p:sp>
      <p:sp>
        <p:nvSpPr>
          <p:cNvPr id="64" name="ZoneTexte 63"/>
          <p:cNvSpPr txBox="1"/>
          <p:nvPr/>
        </p:nvSpPr>
        <p:spPr>
          <a:xfrm>
            <a:off x="1000100" y="4797152"/>
            <a:ext cx="8143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-- -- -- -- -- -- -- -- -- -- -- -- -- -- -- -- -- -- -- -- -- -- -- -- -- -- -- -- -- -- -- -- -- -- -- -- -- -- -- -- -- </a:t>
            </a:r>
            <a:endParaRPr lang="fr-FR" u="sng" dirty="0"/>
          </a:p>
        </p:txBody>
      </p:sp>
      <p:sp>
        <p:nvSpPr>
          <p:cNvPr id="65" name="ZoneTexte 64"/>
          <p:cNvSpPr txBox="1"/>
          <p:nvPr/>
        </p:nvSpPr>
        <p:spPr>
          <a:xfrm>
            <a:off x="971600" y="5445224"/>
            <a:ext cx="8172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-- -- -- -- -- -- -- -- -- -- -- -- -- -- -- -- -- -- -- -- -- -- -- -- -- -- -- -- -- -- -- -- -- -- -- -- -- -- -- -- -- </a:t>
            </a:r>
            <a:endParaRPr lang="fr-FR" u="sng" dirty="0"/>
          </a:p>
        </p:txBody>
      </p:sp>
      <p:sp>
        <p:nvSpPr>
          <p:cNvPr id="66" name="ZoneTexte 65"/>
          <p:cNvSpPr txBox="1"/>
          <p:nvPr/>
        </p:nvSpPr>
        <p:spPr>
          <a:xfrm>
            <a:off x="899592" y="4005064"/>
            <a:ext cx="80724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-- -- -- -- -- -- -- -- -- -- -- -- -- -- -- -- -- -- -- -- -- -- -- -- -- -- -- -- -- -- -- -- -- -- -- -- -- -- -- -- --   </a:t>
            </a:r>
            <a:endParaRPr lang="fr-FR" u="sng" dirty="0"/>
          </a:p>
        </p:txBody>
      </p:sp>
      <p:sp>
        <p:nvSpPr>
          <p:cNvPr id="68" name="ZoneTexte 67"/>
          <p:cNvSpPr txBox="1"/>
          <p:nvPr/>
        </p:nvSpPr>
        <p:spPr>
          <a:xfrm>
            <a:off x="857224" y="3286124"/>
            <a:ext cx="82867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-- -- -- -- -- -- -- -- -- -- -- -- -- -- -- -- -- -- -- -- -- -- -- -- -- -- -- -- -- -- -- -- -- -- -- -- -- -- -- -- --</a:t>
            </a:r>
            <a:endParaRPr lang="fr-FR" u="sng" dirty="0"/>
          </a:p>
        </p:txBody>
      </p:sp>
      <p:sp>
        <p:nvSpPr>
          <p:cNvPr id="80" name="ZoneTexte 79"/>
          <p:cNvSpPr txBox="1"/>
          <p:nvPr/>
        </p:nvSpPr>
        <p:spPr>
          <a:xfrm>
            <a:off x="857224" y="2571744"/>
            <a:ext cx="82867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-- -- -- -- -- -- -- -- -- -- -- -- -- -- -- -- -- -- -- -- -- -- -- -- -- -- -- -- -- -- -- -- -- -- -- -- -- -- -- -- --</a:t>
            </a:r>
            <a:endParaRPr lang="fr-FR" u="sng" dirty="0"/>
          </a:p>
        </p:txBody>
      </p:sp>
      <p:sp>
        <p:nvSpPr>
          <p:cNvPr id="85" name="ZoneTexte 84"/>
          <p:cNvSpPr txBox="1"/>
          <p:nvPr/>
        </p:nvSpPr>
        <p:spPr>
          <a:xfrm>
            <a:off x="899592" y="5013176"/>
            <a:ext cx="9286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dirty="0" smtClean="0"/>
              <a:t>Concubins  </a:t>
            </a:r>
          </a:p>
          <a:p>
            <a:pPr algn="ctr"/>
            <a:r>
              <a:rPr lang="fr-FR" sz="1200" dirty="0" smtClean="0"/>
              <a:t>+</a:t>
            </a:r>
          </a:p>
          <a:p>
            <a:pPr algn="ctr"/>
            <a:r>
              <a:rPr lang="fr-FR" sz="1200" dirty="0" smtClean="0"/>
              <a:t>Testament</a:t>
            </a:r>
            <a:endParaRPr lang="fr-FR" sz="1200" dirty="0"/>
          </a:p>
        </p:txBody>
      </p:sp>
      <p:sp>
        <p:nvSpPr>
          <p:cNvPr id="48" name="Espace réservé du pied de page 47"/>
          <p:cNvSpPr>
            <a:spLocks noGrp="1"/>
          </p:cNvSpPr>
          <p:nvPr>
            <p:ph type="ftr" sz="quarter" idx="11"/>
          </p:nvPr>
        </p:nvSpPr>
        <p:spPr>
          <a:xfrm>
            <a:off x="5929322" y="6357958"/>
            <a:ext cx="2895600" cy="365125"/>
          </a:xfrm>
        </p:spPr>
        <p:txBody>
          <a:bodyPr/>
          <a:lstStyle/>
          <a:p>
            <a:r>
              <a:rPr lang="fr-FR" dirty="0" smtClean="0"/>
              <a:t>MAJ </a:t>
            </a:r>
            <a:r>
              <a:rPr lang="fr-FR" smtClean="0"/>
              <a:t>: 14/11/2014</a:t>
            </a:r>
            <a:endParaRPr lang="fr-FR" dirty="0"/>
          </a:p>
        </p:txBody>
      </p:sp>
      <p:sp>
        <p:nvSpPr>
          <p:cNvPr id="52" name="Pensées 51"/>
          <p:cNvSpPr/>
          <p:nvPr/>
        </p:nvSpPr>
        <p:spPr>
          <a:xfrm>
            <a:off x="928662" y="6245352"/>
            <a:ext cx="1143008" cy="612648"/>
          </a:xfrm>
          <a:prstGeom prst="cloudCallout">
            <a:avLst>
              <a:gd name="adj1" fmla="val -52774"/>
              <a:gd name="adj2" fmla="val -73388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100" dirty="0" smtClean="0"/>
              <a:t>Vous êtes ici !! </a:t>
            </a:r>
            <a:endParaRPr lang="fr-FR" sz="1100" dirty="0"/>
          </a:p>
        </p:txBody>
      </p:sp>
      <p:sp>
        <p:nvSpPr>
          <p:cNvPr id="45" name="ZoneTexte 44"/>
          <p:cNvSpPr txBox="1"/>
          <p:nvPr/>
        </p:nvSpPr>
        <p:spPr>
          <a:xfrm>
            <a:off x="5643570" y="2857496"/>
            <a:ext cx="1928826" cy="5309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ü"/>
            </a:pPr>
            <a:r>
              <a:rPr lang="fr-FR" sz="1050" dirty="0" smtClean="0"/>
              <a:t> </a:t>
            </a:r>
            <a:r>
              <a:rPr lang="fr-FR" sz="900" dirty="0" smtClean="0"/>
              <a:t>Droit viager au logement</a:t>
            </a:r>
          </a:p>
          <a:p>
            <a:pPr algn="just">
              <a:buFont typeface="Wingdings" pitchFamily="2" charset="2"/>
              <a:buChar char="ü"/>
            </a:pPr>
            <a:r>
              <a:rPr lang="fr-FR" sz="900" dirty="0" smtClean="0"/>
              <a:t> Réversion de la retraite</a:t>
            </a:r>
          </a:p>
          <a:p>
            <a:pPr algn="just"/>
            <a:r>
              <a:rPr lang="fr-FR" sz="900" dirty="0" smtClean="0"/>
              <a:t>     du conjoint </a:t>
            </a:r>
            <a:endParaRPr lang="fr-FR" sz="1200" dirty="0"/>
          </a:p>
        </p:txBody>
      </p:sp>
      <p:sp>
        <p:nvSpPr>
          <p:cNvPr id="54" name="ZoneTexte 53"/>
          <p:cNvSpPr txBox="1"/>
          <p:nvPr/>
        </p:nvSpPr>
        <p:spPr>
          <a:xfrm>
            <a:off x="4716016" y="4509120"/>
            <a:ext cx="5760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 smtClean="0"/>
              <a:t>20 %</a:t>
            </a:r>
            <a:endParaRPr lang="fr-FR" sz="1200" b="1" dirty="0"/>
          </a:p>
        </p:txBody>
      </p:sp>
      <p:sp>
        <p:nvSpPr>
          <p:cNvPr id="55" name="ZoneTexte 54"/>
          <p:cNvSpPr txBox="1"/>
          <p:nvPr/>
        </p:nvSpPr>
        <p:spPr>
          <a:xfrm>
            <a:off x="8100392" y="4509120"/>
            <a:ext cx="4286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 smtClean="0"/>
              <a:t>0 %</a:t>
            </a:r>
            <a:endParaRPr lang="fr-FR" sz="1200" b="1" dirty="0"/>
          </a:p>
        </p:txBody>
      </p:sp>
      <p:pic>
        <p:nvPicPr>
          <p:cNvPr id="2050" name="Picture 2" descr="http://images.clipartpanda.com/clipart-smiley-face-RTAG68GTL.jpe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51520" y="2852936"/>
            <a:ext cx="576064" cy="576064"/>
          </a:xfrm>
          <a:prstGeom prst="rect">
            <a:avLst/>
          </a:prstGeom>
          <a:noFill/>
        </p:spPr>
      </p:pic>
      <p:sp>
        <p:nvSpPr>
          <p:cNvPr id="57" name="ZoneTexte 56"/>
          <p:cNvSpPr txBox="1"/>
          <p:nvPr/>
        </p:nvSpPr>
        <p:spPr>
          <a:xfrm>
            <a:off x="1115616" y="4509120"/>
            <a:ext cx="5040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Pacs</a:t>
            </a:r>
            <a:endParaRPr lang="fr-FR" sz="1200" dirty="0"/>
          </a:p>
        </p:txBody>
      </p:sp>
      <p:sp>
        <p:nvSpPr>
          <p:cNvPr id="60" name="ZoneTexte 59"/>
          <p:cNvSpPr txBox="1"/>
          <p:nvPr/>
        </p:nvSpPr>
        <p:spPr>
          <a:xfrm>
            <a:off x="5643570" y="4429132"/>
            <a:ext cx="1928826" cy="3924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ü"/>
            </a:pPr>
            <a:r>
              <a:rPr lang="fr-FR" sz="1050" dirty="0" smtClean="0"/>
              <a:t> </a:t>
            </a:r>
            <a:r>
              <a:rPr lang="fr-FR" sz="900" dirty="0" smtClean="0"/>
              <a:t>Droit de jouissance temporaire au logement pendant une année </a:t>
            </a:r>
          </a:p>
        </p:txBody>
      </p:sp>
      <p:sp>
        <p:nvSpPr>
          <p:cNvPr id="61" name="ZoneTexte 60"/>
          <p:cNvSpPr txBox="1"/>
          <p:nvPr/>
        </p:nvSpPr>
        <p:spPr>
          <a:xfrm>
            <a:off x="5643570" y="3643314"/>
            <a:ext cx="1928826" cy="3924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ü"/>
            </a:pPr>
            <a:r>
              <a:rPr lang="fr-FR" sz="1050" dirty="0" smtClean="0"/>
              <a:t> </a:t>
            </a:r>
            <a:r>
              <a:rPr lang="fr-FR" sz="900" dirty="0" smtClean="0"/>
              <a:t>Droit de jouissance temporaire au logement pendant une année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457</TotalTime>
  <Words>327</Words>
  <Application>Microsoft Office PowerPoint</Application>
  <PresentationFormat>Affichage à l'écran (4:3)</PresentationFormat>
  <Paragraphs>52</Paragraphs>
  <Slides>1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Achat immobilier et  Protection du couple </vt:lpstr>
    </vt:vector>
  </TitlesOfParts>
  <Company>Utilisateur Microsoft Office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Protection du couple</dc:title>
  <dc:creator>IJ3</dc:creator>
  <cp:lastModifiedBy>HPJ</cp:lastModifiedBy>
  <cp:revision>51</cp:revision>
  <dcterms:created xsi:type="dcterms:W3CDTF">2014-07-21T12:08:52Z</dcterms:created>
  <dcterms:modified xsi:type="dcterms:W3CDTF">2014-11-18T18:16:13Z</dcterms:modified>
</cp:coreProperties>
</file>