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66273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0EE6-EB46-47A6-BE4C-4115A924E8BB}" type="datetimeFigureOut">
              <a:rPr lang="fr-FR" smtClean="0"/>
              <a:pPr/>
              <a:t>18/11/2014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B5F68-6CB8-4A1B-9AF2-ECE2630134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0EE6-EB46-47A6-BE4C-4115A924E8BB}" type="datetimeFigureOut">
              <a:rPr lang="fr-FR" smtClean="0"/>
              <a:pPr/>
              <a:t>18/11/2014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B5F68-6CB8-4A1B-9AF2-ECE2630134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0EE6-EB46-47A6-BE4C-4115A924E8BB}" type="datetimeFigureOut">
              <a:rPr lang="fr-FR" smtClean="0"/>
              <a:pPr/>
              <a:t>18/11/2014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B5F68-6CB8-4A1B-9AF2-ECE2630134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0EE6-EB46-47A6-BE4C-4115A924E8BB}" type="datetimeFigureOut">
              <a:rPr lang="fr-FR" smtClean="0"/>
              <a:pPr/>
              <a:t>18/11/2014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B5F68-6CB8-4A1B-9AF2-ECE2630134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0EE6-EB46-47A6-BE4C-4115A924E8BB}" type="datetimeFigureOut">
              <a:rPr lang="fr-FR" smtClean="0"/>
              <a:pPr/>
              <a:t>18/11/2014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B5F68-6CB8-4A1B-9AF2-ECE2630134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0EE6-EB46-47A6-BE4C-4115A924E8BB}" type="datetimeFigureOut">
              <a:rPr lang="fr-FR" smtClean="0"/>
              <a:pPr/>
              <a:t>18/11/2014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B5F68-6CB8-4A1B-9AF2-ECE2630134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0EE6-EB46-47A6-BE4C-4115A924E8BB}" type="datetimeFigureOut">
              <a:rPr lang="fr-FR" smtClean="0"/>
              <a:pPr/>
              <a:t>18/11/2014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B5F68-6CB8-4A1B-9AF2-ECE2630134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0EE6-EB46-47A6-BE4C-4115A924E8BB}" type="datetimeFigureOut">
              <a:rPr lang="fr-FR" smtClean="0"/>
              <a:pPr/>
              <a:t>18/11/2014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B5F68-6CB8-4A1B-9AF2-ECE2630134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0EE6-EB46-47A6-BE4C-4115A924E8BB}" type="datetimeFigureOut">
              <a:rPr lang="fr-FR" smtClean="0"/>
              <a:pPr/>
              <a:t>18/11/2014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B5F68-6CB8-4A1B-9AF2-ECE2630134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0EE6-EB46-47A6-BE4C-4115A924E8BB}" type="datetimeFigureOut">
              <a:rPr lang="fr-FR" smtClean="0"/>
              <a:pPr/>
              <a:t>18/11/2014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B5F68-6CB8-4A1B-9AF2-ECE2630134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0EE6-EB46-47A6-BE4C-4115A924E8BB}" type="datetimeFigureOut">
              <a:rPr lang="fr-FR" smtClean="0"/>
              <a:pPr/>
              <a:t>18/11/2014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B5F68-6CB8-4A1B-9AF2-ECE2630134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70EE6-EB46-47A6-BE4C-4115A924E8BB}" type="datetimeFigureOut">
              <a:rPr lang="fr-FR" smtClean="0"/>
              <a:pPr/>
              <a:t>18/11/2014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B5F68-6CB8-4A1B-9AF2-ECE2630134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Ellipse 84"/>
          <p:cNvSpPr/>
          <p:nvPr/>
        </p:nvSpPr>
        <p:spPr>
          <a:xfrm>
            <a:off x="6286512" y="2214554"/>
            <a:ext cx="928694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95536" y="2060848"/>
            <a:ext cx="2160240" cy="7200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2088232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0" y="188641"/>
            <a:ext cx="241176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OFFICE NOTARIAL</a:t>
            </a:r>
          </a:p>
          <a:p>
            <a:pPr algn="ctr"/>
            <a:r>
              <a:rPr lang="fr-FR" sz="1100" dirty="0" smtClean="0"/>
              <a:t>Notaires associés</a:t>
            </a:r>
          </a:p>
          <a:p>
            <a:pPr algn="ctr"/>
            <a:r>
              <a:rPr lang="fr-FR" sz="1100" dirty="0" smtClean="0"/>
              <a:t>13, rue Edouard Branly</a:t>
            </a:r>
          </a:p>
          <a:p>
            <a:pPr algn="ctr"/>
            <a:r>
              <a:rPr lang="fr-FR" sz="1100" dirty="0" smtClean="0"/>
              <a:t>91120 Palaiseau</a:t>
            </a:r>
          </a:p>
          <a:p>
            <a:pPr algn="ctr"/>
            <a:r>
              <a:rPr lang="fr-FR" sz="1100" dirty="0" smtClean="0"/>
              <a:t>Tél. : 01.69.31.90.00</a:t>
            </a:r>
          </a:p>
          <a:p>
            <a:pPr algn="ctr"/>
            <a:r>
              <a:rPr lang="fr-FR" sz="1100" dirty="0" smtClean="0"/>
              <a:t>Adresse mail : officenotarial.91001@notaires.fr</a:t>
            </a:r>
          </a:p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59024" y="1961456"/>
            <a:ext cx="8784976" cy="48965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411760" y="332656"/>
            <a:ext cx="6552728" cy="93610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1556792"/>
            <a:ext cx="3059832" cy="5301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131840" y="1556792"/>
            <a:ext cx="2952328" cy="5301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156176" y="1556792"/>
            <a:ext cx="2987824" cy="5301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395536" y="3068960"/>
            <a:ext cx="2160240" cy="223224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755576" y="3789040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Revenus communs </a:t>
            </a:r>
            <a:r>
              <a:rPr lang="fr-FR" sz="1200" dirty="0" smtClean="0"/>
              <a:t>:</a:t>
            </a:r>
          </a:p>
          <a:p>
            <a:pPr>
              <a:buFontTx/>
              <a:buChar char="-"/>
            </a:pPr>
            <a:r>
              <a:rPr lang="fr-FR" sz="1200" dirty="0" smtClean="0"/>
              <a:t> revenus des propres</a:t>
            </a:r>
          </a:p>
          <a:p>
            <a:pPr>
              <a:buFontTx/>
              <a:buChar char="-"/>
            </a:pPr>
            <a:r>
              <a:rPr lang="fr-FR" sz="1200" dirty="0" smtClean="0"/>
              <a:t> gains</a:t>
            </a:r>
          </a:p>
          <a:p>
            <a:pPr>
              <a:buFontTx/>
              <a:buChar char="-"/>
            </a:pPr>
            <a:r>
              <a:rPr lang="fr-FR" sz="1200" dirty="0" smtClean="0"/>
              <a:t> salaires</a:t>
            </a:r>
            <a:endParaRPr lang="fr-FR" sz="1200" dirty="0"/>
          </a:p>
        </p:txBody>
      </p:sp>
      <p:sp>
        <p:nvSpPr>
          <p:cNvPr id="47" name="ZoneTexte 46"/>
          <p:cNvSpPr txBox="1"/>
          <p:nvPr/>
        </p:nvSpPr>
        <p:spPr>
          <a:xfrm>
            <a:off x="827584" y="2060848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Biens propres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323528" y="1628800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COMMUNAUTÉ</a:t>
            </a:r>
            <a:endParaRPr lang="fr-FR" b="1" dirty="0"/>
          </a:p>
        </p:txBody>
      </p:sp>
      <p:sp>
        <p:nvSpPr>
          <p:cNvPr id="55" name="ZoneTexte 54"/>
          <p:cNvSpPr txBox="1"/>
          <p:nvPr/>
        </p:nvSpPr>
        <p:spPr>
          <a:xfrm>
            <a:off x="0" y="422108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Mariage</a:t>
            </a:r>
            <a:endParaRPr lang="fr-FR" sz="1200" i="1" dirty="0"/>
          </a:p>
        </p:txBody>
      </p:sp>
      <p:sp>
        <p:nvSpPr>
          <p:cNvPr id="56" name="ZoneTexte 55"/>
          <p:cNvSpPr txBox="1"/>
          <p:nvPr/>
        </p:nvSpPr>
        <p:spPr>
          <a:xfrm>
            <a:off x="2339752" y="3717032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i="1" dirty="0" smtClean="0"/>
          </a:p>
          <a:p>
            <a:r>
              <a:rPr lang="fr-FR" sz="1200" i="1" dirty="0" smtClean="0"/>
              <a:t>Décès</a:t>
            </a:r>
          </a:p>
          <a:p>
            <a:endParaRPr lang="fr-FR" sz="1200" i="1" dirty="0" smtClean="0"/>
          </a:p>
          <a:p>
            <a:r>
              <a:rPr lang="fr-FR" sz="1200" i="1" dirty="0" smtClean="0"/>
              <a:t>Divorce</a:t>
            </a:r>
            <a:endParaRPr lang="fr-FR" sz="1200" i="1" dirty="0"/>
          </a:p>
        </p:txBody>
      </p:sp>
      <p:cxnSp>
        <p:nvCxnSpPr>
          <p:cNvPr id="58" name="Connecteur droit avec flèche 57"/>
          <p:cNvCxnSpPr>
            <a:stCxn id="11" idx="2"/>
            <a:endCxn id="11" idx="6"/>
          </p:cNvCxnSpPr>
          <p:nvPr/>
        </p:nvCxnSpPr>
        <p:spPr>
          <a:xfrm>
            <a:off x="395536" y="4185084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0" y="5257497"/>
            <a:ext cx="2630666" cy="1600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/>
              <a:buChar char="J"/>
            </a:pPr>
            <a:r>
              <a:rPr lang="fr-FR" sz="1400" dirty="0" smtClean="0"/>
              <a:t>  </a:t>
            </a:r>
            <a:r>
              <a:rPr lang="fr-FR" sz="1400" u="sng" dirty="0" smtClean="0"/>
              <a:t>Idéal pour </a:t>
            </a:r>
            <a:r>
              <a:rPr lang="fr-FR" sz="1400" dirty="0" smtClean="0"/>
              <a:t>:</a:t>
            </a:r>
          </a:p>
          <a:p>
            <a:r>
              <a:rPr lang="fr-FR" sz="1400" dirty="0" smtClean="0"/>
              <a:t>- Salariés</a:t>
            </a:r>
          </a:p>
          <a:p>
            <a:pPr>
              <a:buFontTx/>
              <a:buChar char="-"/>
            </a:pPr>
            <a:r>
              <a:rPr lang="fr-FR" sz="1400" dirty="0" smtClean="0"/>
              <a:t> Fonctionnaires</a:t>
            </a:r>
          </a:p>
          <a:p>
            <a:endParaRPr lang="fr-FR" sz="1400" dirty="0" smtClean="0"/>
          </a:p>
          <a:p>
            <a:pPr lvl="1">
              <a:lnSpc>
                <a:spcPts val="0"/>
              </a:lnSpc>
              <a:buFontTx/>
              <a:buChar char="-"/>
            </a:pPr>
            <a:endParaRPr lang="fr-FR" sz="1400" dirty="0" smtClean="0"/>
          </a:p>
          <a:p>
            <a:pPr>
              <a:buFont typeface="Wingdings"/>
              <a:buChar char="L"/>
            </a:pPr>
            <a:r>
              <a:rPr lang="fr-FR" sz="1400" dirty="0" smtClean="0">
                <a:sym typeface="Wingdings"/>
              </a:rPr>
              <a:t>  </a:t>
            </a:r>
            <a:r>
              <a:rPr lang="fr-FR" sz="1400" u="sng" dirty="0" smtClean="0">
                <a:sym typeface="Wingdings"/>
              </a:rPr>
              <a:t>Risques</a:t>
            </a:r>
            <a:r>
              <a:rPr lang="fr-FR" sz="1400" dirty="0" smtClean="0">
                <a:sym typeface="Wingdings"/>
              </a:rPr>
              <a:t> : </a:t>
            </a:r>
          </a:p>
          <a:p>
            <a:r>
              <a:rPr lang="fr-FR" sz="1400" dirty="0" smtClean="0">
                <a:sym typeface="Wingdings"/>
              </a:rPr>
              <a:t>Si faillite : tous les biens communs sont touchés</a:t>
            </a:r>
            <a:endParaRPr lang="fr-FR" sz="1400" dirty="0"/>
          </a:p>
        </p:txBody>
      </p:sp>
      <p:sp>
        <p:nvSpPr>
          <p:cNvPr id="60" name="ZoneTexte 59"/>
          <p:cNvSpPr txBox="1"/>
          <p:nvPr/>
        </p:nvSpPr>
        <p:spPr>
          <a:xfrm>
            <a:off x="2987824" y="548680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BIEN CHOISIR SON RÉGIME MATRIMONIAL</a:t>
            </a:r>
            <a:endParaRPr lang="fr-FR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420888"/>
            <a:ext cx="2088232" cy="108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005064"/>
            <a:ext cx="226718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ZoneTexte 39"/>
          <p:cNvSpPr txBox="1"/>
          <p:nvPr/>
        </p:nvSpPr>
        <p:spPr>
          <a:xfrm>
            <a:off x="3347864" y="1628800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SÉPARATION DE BIENS</a:t>
            </a:r>
            <a:endParaRPr lang="fr-FR" sz="1600" b="1" dirty="0"/>
          </a:p>
        </p:txBody>
      </p:sp>
      <p:cxnSp>
        <p:nvCxnSpPr>
          <p:cNvPr id="42" name="Connecteur droit avec flèche 41"/>
          <p:cNvCxnSpPr/>
          <p:nvPr/>
        </p:nvCxnSpPr>
        <p:spPr>
          <a:xfrm>
            <a:off x="3563888" y="3717032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131840" y="3717032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i="1" dirty="0" smtClean="0"/>
              <a:t>Mariage</a:t>
            </a:r>
            <a:endParaRPr lang="fr-FR" i="1" dirty="0"/>
          </a:p>
        </p:txBody>
      </p:sp>
      <p:sp>
        <p:nvSpPr>
          <p:cNvPr id="45" name="Rectangle 44"/>
          <p:cNvSpPr/>
          <p:nvPr/>
        </p:nvSpPr>
        <p:spPr>
          <a:xfrm>
            <a:off x="5364088" y="3212976"/>
            <a:ext cx="7230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200" i="1" dirty="0" smtClean="0"/>
          </a:p>
          <a:p>
            <a:r>
              <a:rPr lang="fr-FR" sz="1200" i="1" dirty="0" smtClean="0"/>
              <a:t>Décès</a:t>
            </a:r>
          </a:p>
          <a:p>
            <a:r>
              <a:rPr lang="fr-FR" sz="1200" i="1" dirty="0" smtClean="0"/>
              <a:t> </a:t>
            </a:r>
          </a:p>
          <a:p>
            <a:r>
              <a:rPr lang="fr-FR" sz="1200" i="1" dirty="0" smtClean="0"/>
              <a:t>Divorce</a:t>
            </a:r>
            <a:endParaRPr lang="fr-FR" sz="1200" i="1" dirty="0"/>
          </a:p>
        </p:txBody>
      </p:sp>
      <p:sp>
        <p:nvSpPr>
          <p:cNvPr id="70" name="ZoneTexte 69"/>
          <p:cNvSpPr txBox="1"/>
          <p:nvPr/>
        </p:nvSpPr>
        <p:spPr>
          <a:xfrm>
            <a:off x="3131840" y="5013176"/>
            <a:ext cx="295232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/>
              <a:buChar char="J"/>
            </a:pPr>
            <a:r>
              <a:rPr lang="fr-FR" sz="1400" dirty="0" smtClean="0"/>
              <a:t>  </a:t>
            </a:r>
            <a:r>
              <a:rPr lang="fr-FR" sz="1400" u="sng" dirty="0" smtClean="0"/>
              <a:t>Idéal pour :</a:t>
            </a:r>
          </a:p>
          <a:p>
            <a:pPr>
              <a:buFontTx/>
              <a:buChar char="-"/>
            </a:pPr>
            <a:r>
              <a:rPr lang="fr-FR" sz="1400" dirty="0" smtClean="0"/>
              <a:t> Commerçants, artisans,</a:t>
            </a:r>
          </a:p>
          <a:p>
            <a:pPr>
              <a:buFontTx/>
              <a:buChar char="-"/>
            </a:pPr>
            <a:r>
              <a:rPr lang="fr-FR" sz="1400" dirty="0" smtClean="0"/>
              <a:t> Professions libérales, entrepreneurs</a:t>
            </a:r>
          </a:p>
          <a:p>
            <a:pPr>
              <a:buFontTx/>
              <a:buChar char="-"/>
            </a:pPr>
            <a:r>
              <a:rPr lang="fr-FR" sz="1400" dirty="0" smtClean="0">
                <a:sym typeface="Wingdings"/>
              </a:rPr>
              <a:t>Si faillite :  les biens du conjoint ne sont pas touchés</a:t>
            </a:r>
            <a:endParaRPr lang="fr-FR" sz="1400" dirty="0" smtClean="0"/>
          </a:p>
          <a:p>
            <a:pPr>
              <a:buFont typeface="Wingdings"/>
              <a:buChar char="L"/>
            </a:pPr>
            <a:r>
              <a:rPr lang="fr-FR" sz="1400" dirty="0" smtClean="0">
                <a:sym typeface="Wingdings"/>
              </a:rPr>
              <a:t>  </a:t>
            </a:r>
            <a:r>
              <a:rPr lang="fr-FR" sz="1400" u="sng" dirty="0" smtClean="0">
                <a:sym typeface="Wingdings"/>
              </a:rPr>
              <a:t>Risques</a:t>
            </a:r>
            <a:r>
              <a:rPr lang="fr-FR" sz="1400" dirty="0" smtClean="0">
                <a:sym typeface="Wingdings"/>
              </a:rPr>
              <a:t> : </a:t>
            </a:r>
          </a:p>
          <a:p>
            <a:pPr>
              <a:buFontTx/>
              <a:buChar char="-"/>
            </a:pPr>
            <a:r>
              <a:rPr lang="fr-FR" sz="1400" dirty="0" smtClean="0">
                <a:sym typeface="Wingdings"/>
              </a:rPr>
              <a:t> Inégalité de patrimoine des époux à la sortie</a:t>
            </a:r>
          </a:p>
          <a:p>
            <a:pPr>
              <a:buFontTx/>
              <a:buChar char="-"/>
            </a:pPr>
            <a:endParaRPr lang="fr-FR" sz="1400" dirty="0" smtClean="0"/>
          </a:p>
          <a:p>
            <a:pPr lvl="1">
              <a:buFontTx/>
              <a:buChar char="-"/>
            </a:pPr>
            <a:endParaRPr lang="fr-FR" sz="1600" dirty="0"/>
          </a:p>
        </p:txBody>
      </p:sp>
      <p:sp>
        <p:nvSpPr>
          <p:cNvPr id="71" name="ZoneTexte 70"/>
          <p:cNvSpPr txBox="1"/>
          <p:nvPr/>
        </p:nvSpPr>
        <p:spPr>
          <a:xfrm>
            <a:off x="6228184" y="1628800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PARTICIPATION AUX ACQUÊTS</a:t>
            </a:r>
            <a:endParaRPr lang="fr-FR" sz="1600" b="1" dirty="0"/>
          </a:p>
        </p:txBody>
      </p:sp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2752783"/>
            <a:ext cx="1928826" cy="1030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4000504"/>
            <a:ext cx="2071702" cy="100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4" name="Connecteur droit avec flèche 73"/>
          <p:cNvCxnSpPr/>
          <p:nvPr/>
        </p:nvCxnSpPr>
        <p:spPr>
          <a:xfrm>
            <a:off x="6572264" y="3857628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8244408" y="3286124"/>
            <a:ext cx="899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200" i="1" dirty="0" smtClean="0"/>
          </a:p>
          <a:p>
            <a:r>
              <a:rPr lang="fr-FR" sz="1200" i="1" dirty="0" smtClean="0"/>
              <a:t>      Décès</a:t>
            </a:r>
          </a:p>
          <a:p>
            <a:endParaRPr lang="fr-FR" sz="1200" i="1" dirty="0" smtClean="0"/>
          </a:p>
          <a:p>
            <a:r>
              <a:rPr lang="fr-FR" sz="1200" i="1" dirty="0" smtClean="0"/>
              <a:t>     Divorce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143636" y="3857628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i="1" dirty="0" smtClean="0"/>
              <a:t>Mariage</a:t>
            </a:r>
            <a:endParaRPr lang="fr-FR" sz="1200" i="1" dirty="0"/>
          </a:p>
        </p:txBody>
      </p:sp>
      <p:sp>
        <p:nvSpPr>
          <p:cNvPr id="79" name="Rectangle 78"/>
          <p:cNvSpPr/>
          <p:nvPr/>
        </p:nvSpPr>
        <p:spPr>
          <a:xfrm>
            <a:off x="6012160" y="1916832"/>
            <a:ext cx="18153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i="1" dirty="0" smtClean="0">
                <a:latin typeface="+mj-lt"/>
                <a:cs typeface="Aharoni" pitchFamily="2" charset="-79"/>
              </a:rPr>
              <a:t>Patrimoine originaire </a:t>
            </a:r>
            <a:endParaRPr lang="fr-FR" sz="1100" i="1" dirty="0">
              <a:latin typeface="+mj-lt"/>
              <a:cs typeface="Aharoni" pitchFamily="2" charset="-79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956376" y="1916832"/>
            <a:ext cx="11876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i="1" dirty="0" smtClean="0">
                <a:latin typeface="+mj-lt"/>
                <a:cs typeface="Aharoni" pitchFamily="2" charset="-79"/>
              </a:rPr>
              <a:t>Patrimoine final</a:t>
            </a:r>
            <a:endParaRPr lang="fr-FR" sz="1100" i="1" dirty="0">
              <a:latin typeface="+mj-lt"/>
              <a:cs typeface="Aharoni" pitchFamily="2" charset="-79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357950" y="4857760"/>
            <a:ext cx="4320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chemeClr val="accent4">
                    <a:lumMod val="75000"/>
                  </a:schemeClr>
                </a:solidFill>
                <a:cs typeface="Aharoni" pitchFamily="2" charset="-79"/>
              </a:rPr>
              <a:t>10</a:t>
            </a:r>
            <a:endParaRPr lang="fr-FR" sz="1200" b="1" dirty="0">
              <a:solidFill>
                <a:schemeClr val="accent4">
                  <a:lumMod val="75000"/>
                </a:schemeClr>
              </a:solidFill>
              <a:cs typeface="Aharoni" pitchFamily="2" charset="-79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8572528" y="4857760"/>
            <a:ext cx="3417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 smtClean="0">
                <a:solidFill>
                  <a:schemeClr val="accent4">
                    <a:lumMod val="75000"/>
                  </a:schemeClr>
                </a:solidFill>
                <a:cs typeface="Aharoni" pitchFamily="2" charset="-79"/>
              </a:rPr>
              <a:t>50</a:t>
            </a:r>
            <a:endParaRPr lang="fr-FR" sz="1200" b="1" dirty="0">
              <a:solidFill>
                <a:schemeClr val="accent4">
                  <a:lumMod val="75000"/>
                </a:schemeClr>
              </a:solidFill>
              <a:cs typeface="Aharoni" pitchFamily="2" charset="-79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215074" y="5500702"/>
            <a:ext cx="27363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/>
              <a:buChar char="J"/>
            </a:pPr>
            <a:r>
              <a:rPr lang="fr-FR" sz="1400" dirty="0" smtClean="0"/>
              <a:t>  </a:t>
            </a:r>
            <a:r>
              <a:rPr lang="fr-FR" sz="1400" u="sng" dirty="0" smtClean="0"/>
              <a:t>Idéal pour </a:t>
            </a:r>
            <a:r>
              <a:rPr lang="fr-FR" sz="1400" dirty="0" smtClean="0"/>
              <a:t>:</a:t>
            </a:r>
          </a:p>
          <a:p>
            <a:pPr>
              <a:buFontTx/>
              <a:buChar char="-"/>
            </a:pPr>
            <a:r>
              <a:rPr lang="fr-FR" sz="1400" dirty="0" smtClean="0"/>
              <a:t> Professions libérales</a:t>
            </a:r>
          </a:p>
          <a:p>
            <a:pPr>
              <a:buFontTx/>
              <a:buChar char="-"/>
            </a:pPr>
            <a:r>
              <a:rPr lang="fr-FR" sz="1400" dirty="0" smtClean="0"/>
              <a:t> Chefs d’entreprise</a:t>
            </a:r>
          </a:p>
          <a:p>
            <a:pPr>
              <a:buFontTx/>
              <a:buChar char="-"/>
            </a:pPr>
            <a:r>
              <a:rPr lang="fr-FR" sz="1400" dirty="0" smtClean="0"/>
              <a:t> Partage de l’enrichissement</a:t>
            </a:r>
          </a:p>
          <a:p>
            <a:r>
              <a:rPr lang="fr-FR" sz="1400" dirty="0" smtClean="0">
                <a:sym typeface="Wingdings"/>
              </a:rPr>
              <a:t>  </a:t>
            </a:r>
            <a:r>
              <a:rPr lang="fr-FR" sz="1400" u="sng" dirty="0" smtClean="0">
                <a:sym typeface="Wingdings"/>
              </a:rPr>
              <a:t>Risques</a:t>
            </a:r>
            <a:r>
              <a:rPr lang="fr-FR" sz="1400" dirty="0" smtClean="0">
                <a:sym typeface="Wingdings"/>
              </a:rPr>
              <a:t> : </a:t>
            </a:r>
          </a:p>
          <a:p>
            <a:r>
              <a:rPr lang="fr-FR" sz="1400" dirty="0" smtClean="0">
                <a:sym typeface="Wingdings"/>
              </a:rPr>
              <a:t>Régime compliqué</a:t>
            </a:r>
            <a:endParaRPr lang="fr-FR" sz="1400" dirty="0" smtClean="0"/>
          </a:p>
          <a:p>
            <a:pPr lvl="1"/>
            <a:endParaRPr lang="fr-FR" sz="1600" dirty="0" smtClean="0"/>
          </a:p>
        </p:txBody>
      </p:sp>
      <p:sp>
        <p:nvSpPr>
          <p:cNvPr id="90" name="Rectangle 89"/>
          <p:cNvSpPr/>
          <p:nvPr/>
        </p:nvSpPr>
        <p:spPr>
          <a:xfrm>
            <a:off x="6429388" y="2643182"/>
            <a:ext cx="2880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chemeClr val="accent6">
                    <a:lumMod val="75000"/>
                  </a:schemeClr>
                </a:solidFill>
                <a:cs typeface="Aharoni" pitchFamily="2" charset="-79"/>
              </a:rPr>
              <a:t>0</a:t>
            </a:r>
            <a:endParaRPr lang="fr-FR" sz="1200" b="1" dirty="0">
              <a:solidFill>
                <a:schemeClr val="accent6">
                  <a:lumMod val="75000"/>
                </a:schemeClr>
              </a:solidFill>
              <a:cs typeface="Aharoni" pitchFamily="2" charset="-79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567936" y="2643182"/>
            <a:ext cx="5760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chemeClr val="accent6">
                    <a:lumMod val="75000"/>
                  </a:schemeClr>
                </a:solidFill>
                <a:cs typeface="Aharoni" pitchFamily="2" charset="-79"/>
              </a:rPr>
              <a:t>100</a:t>
            </a:r>
            <a:endParaRPr lang="fr-FR" sz="1200" b="1" dirty="0">
              <a:solidFill>
                <a:schemeClr val="accent6">
                  <a:lumMod val="75000"/>
                </a:schemeClr>
              </a:solidFill>
              <a:cs typeface="Aharoni" pitchFamily="2" charset="-79"/>
            </a:endParaRPr>
          </a:p>
        </p:txBody>
      </p:sp>
      <p:cxnSp>
        <p:nvCxnSpPr>
          <p:cNvPr id="116" name="Forme 115"/>
          <p:cNvCxnSpPr>
            <a:stCxn id="46" idx="5"/>
            <a:endCxn id="35" idx="0"/>
          </p:cNvCxnSpPr>
          <p:nvPr/>
        </p:nvCxnSpPr>
        <p:spPr>
          <a:xfrm rot="5400000">
            <a:off x="1354760" y="2904383"/>
            <a:ext cx="1113565" cy="655748"/>
          </a:xfrm>
          <a:prstGeom prst="curvedConnector3">
            <a:avLst>
              <a:gd name="adj1" fmla="val 50000"/>
            </a:avLst>
          </a:prstGeom>
          <a:ln w="190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ZoneTexte 124"/>
          <p:cNvSpPr txBox="1"/>
          <p:nvPr/>
        </p:nvSpPr>
        <p:spPr>
          <a:xfrm>
            <a:off x="4139952" y="2636912"/>
            <a:ext cx="864096" cy="2616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100" dirty="0" smtClean="0"/>
              <a:t>Succession </a:t>
            </a:r>
            <a:endParaRPr lang="fr-FR" sz="1100" dirty="0"/>
          </a:p>
        </p:txBody>
      </p:sp>
      <p:sp>
        <p:nvSpPr>
          <p:cNvPr id="126" name="ZoneTexte 125"/>
          <p:cNvSpPr txBox="1"/>
          <p:nvPr/>
        </p:nvSpPr>
        <p:spPr>
          <a:xfrm>
            <a:off x="3635896" y="4221088"/>
            <a:ext cx="857256" cy="2616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100" dirty="0" smtClean="0"/>
              <a:t>Succession</a:t>
            </a:r>
            <a:endParaRPr lang="fr-FR" sz="1100" dirty="0"/>
          </a:p>
        </p:txBody>
      </p:sp>
      <p:sp>
        <p:nvSpPr>
          <p:cNvPr id="128" name="ZoneTexte 127"/>
          <p:cNvSpPr txBox="1"/>
          <p:nvPr/>
        </p:nvSpPr>
        <p:spPr>
          <a:xfrm>
            <a:off x="4499992" y="2996952"/>
            <a:ext cx="720080" cy="2616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100" dirty="0" smtClean="0"/>
              <a:t>Donation </a:t>
            </a:r>
            <a:endParaRPr lang="fr-FR" sz="11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4355976" y="4581128"/>
            <a:ext cx="714380" cy="2616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100" dirty="0" smtClean="0"/>
              <a:t>Donation</a:t>
            </a:r>
            <a:endParaRPr lang="fr-FR" sz="1100" dirty="0"/>
          </a:p>
        </p:txBody>
      </p:sp>
      <p:sp>
        <p:nvSpPr>
          <p:cNvPr id="95" name="ZoneTexte 94"/>
          <p:cNvSpPr txBox="1"/>
          <p:nvPr/>
        </p:nvSpPr>
        <p:spPr>
          <a:xfrm>
            <a:off x="611560" y="2348880"/>
            <a:ext cx="857256" cy="2616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100" dirty="0" smtClean="0"/>
              <a:t>Succession</a:t>
            </a:r>
            <a:endParaRPr lang="fr-FR" sz="1100" dirty="0"/>
          </a:p>
        </p:txBody>
      </p:sp>
      <p:sp>
        <p:nvSpPr>
          <p:cNvPr id="96" name="ZoneTexte 95"/>
          <p:cNvSpPr txBox="1"/>
          <p:nvPr/>
        </p:nvSpPr>
        <p:spPr>
          <a:xfrm>
            <a:off x="1691680" y="2348880"/>
            <a:ext cx="720080" cy="2616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100" dirty="0" smtClean="0"/>
              <a:t>Donation</a:t>
            </a:r>
            <a:endParaRPr lang="fr-FR" sz="1100" dirty="0"/>
          </a:p>
        </p:txBody>
      </p:sp>
      <p:sp>
        <p:nvSpPr>
          <p:cNvPr id="62" name="ZoneTexte 61"/>
          <p:cNvSpPr txBox="1"/>
          <p:nvPr/>
        </p:nvSpPr>
        <p:spPr>
          <a:xfrm>
            <a:off x="2267744" y="2780928"/>
            <a:ext cx="8640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Revenus des biens propres</a:t>
            </a:r>
            <a:endParaRPr lang="fr-FR" sz="1100" dirty="0"/>
          </a:p>
        </p:txBody>
      </p:sp>
      <p:sp>
        <p:nvSpPr>
          <p:cNvPr id="68" name="ZoneTexte 67"/>
          <p:cNvSpPr txBox="1"/>
          <p:nvPr/>
        </p:nvSpPr>
        <p:spPr>
          <a:xfrm>
            <a:off x="971600" y="328498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Mr</a:t>
            </a:r>
            <a:endParaRPr lang="fr-FR" sz="1200" b="1" dirty="0"/>
          </a:p>
        </p:txBody>
      </p:sp>
      <p:sp>
        <p:nvSpPr>
          <p:cNvPr id="69" name="ZoneTexte 68"/>
          <p:cNvSpPr txBox="1"/>
          <p:nvPr/>
        </p:nvSpPr>
        <p:spPr>
          <a:xfrm>
            <a:off x="4932040" y="414908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Mme</a:t>
            </a:r>
            <a:endParaRPr lang="fr-FR" sz="1200" b="1" dirty="0"/>
          </a:p>
        </p:txBody>
      </p:sp>
      <p:sp>
        <p:nvSpPr>
          <p:cNvPr id="118" name="ZoneTexte 117"/>
          <p:cNvSpPr txBox="1"/>
          <p:nvPr/>
        </p:nvSpPr>
        <p:spPr>
          <a:xfrm>
            <a:off x="5004048" y="2204864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Biens propres</a:t>
            </a:r>
            <a:endParaRPr lang="fr-FR" sz="1100" dirty="0"/>
          </a:p>
        </p:txBody>
      </p:sp>
      <p:sp>
        <p:nvSpPr>
          <p:cNvPr id="119" name="ZoneTexte 118"/>
          <p:cNvSpPr txBox="1"/>
          <p:nvPr/>
        </p:nvSpPr>
        <p:spPr>
          <a:xfrm>
            <a:off x="5076056" y="486916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Biens propres</a:t>
            </a:r>
            <a:endParaRPr lang="fr-FR" sz="1100" dirty="0"/>
          </a:p>
        </p:txBody>
      </p:sp>
      <p:sp>
        <p:nvSpPr>
          <p:cNvPr id="122" name="ZoneTexte 121"/>
          <p:cNvSpPr txBox="1"/>
          <p:nvPr/>
        </p:nvSpPr>
        <p:spPr>
          <a:xfrm>
            <a:off x="3635896" y="299695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Mr</a:t>
            </a:r>
            <a:endParaRPr lang="fr-FR" sz="1200" b="1" dirty="0"/>
          </a:p>
        </p:txBody>
      </p:sp>
      <p:sp>
        <p:nvSpPr>
          <p:cNvPr id="123" name="ZoneTexte 122"/>
          <p:cNvSpPr txBox="1"/>
          <p:nvPr/>
        </p:nvSpPr>
        <p:spPr>
          <a:xfrm>
            <a:off x="1835696" y="465313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Mme</a:t>
            </a:r>
            <a:endParaRPr lang="fr-FR" sz="1200" b="1" dirty="0"/>
          </a:p>
        </p:txBody>
      </p:sp>
      <p:sp>
        <p:nvSpPr>
          <p:cNvPr id="124" name="Ellipse 123"/>
          <p:cNvSpPr/>
          <p:nvPr/>
        </p:nvSpPr>
        <p:spPr>
          <a:xfrm>
            <a:off x="4139952" y="3501008"/>
            <a:ext cx="936104" cy="5040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ZoneTexte 126"/>
          <p:cNvSpPr txBox="1"/>
          <p:nvPr/>
        </p:nvSpPr>
        <p:spPr>
          <a:xfrm>
            <a:off x="4139952" y="3645024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Biens indivis</a:t>
            </a:r>
            <a:endParaRPr lang="fr-FR" sz="1100" dirty="0"/>
          </a:p>
        </p:txBody>
      </p:sp>
      <p:cxnSp>
        <p:nvCxnSpPr>
          <p:cNvPr id="132" name="Connecteur droit avec flèche 131"/>
          <p:cNvCxnSpPr/>
          <p:nvPr/>
        </p:nvCxnSpPr>
        <p:spPr>
          <a:xfrm flipH="1">
            <a:off x="5292080" y="2420888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avec flèche 134"/>
          <p:cNvCxnSpPr>
            <a:stCxn id="119" idx="0"/>
          </p:cNvCxnSpPr>
          <p:nvPr/>
        </p:nvCxnSpPr>
        <p:spPr>
          <a:xfrm flipH="1" flipV="1">
            <a:off x="5364088" y="4653136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ZoneTexte 139"/>
          <p:cNvSpPr txBox="1"/>
          <p:nvPr/>
        </p:nvSpPr>
        <p:spPr>
          <a:xfrm>
            <a:off x="7929586" y="414338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Mme</a:t>
            </a:r>
            <a:endParaRPr lang="fr-FR" sz="1200" b="1" dirty="0"/>
          </a:p>
        </p:txBody>
      </p:sp>
      <p:sp>
        <p:nvSpPr>
          <p:cNvPr id="141" name="ZoneTexte 140"/>
          <p:cNvSpPr txBox="1"/>
          <p:nvPr/>
        </p:nvSpPr>
        <p:spPr>
          <a:xfrm>
            <a:off x="6715140" y="321468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Mr</a:t>
            </a:r>
            <a:endParaRPr lang="fr-FR" sz="1200" b="1" dirty="0"/>
          </a:p>
        </p:txBody>
      </p:sp>
      <p:sp>
        <p:nvSpPr>
          <p:cNvPr id="166" name="Flèche vers le haut 165"/>
          <p:cNvSpPr/>
          <p:nvPr/>
        </p:nvSpPr>
        <p:spPr>
          <a:xfrm>
            <a:off x="8715404" y="4357694"/>
            <a:ext cx="144016" cy="432048"/>
          </a:xfrm>
          <a:prstGeom prst="up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167" name="Rectangle 166"/>
          <p:cNvSpPr/>
          <p:nvPr/>
        </p:nvSpPr>
        <p:spPr>
          <a:xfrm>
            <a:off x="8604448" y="4071942"/>
            <a:ext cx="5395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chemeClr val="accent4">
                    <a:lumMod val="75000"/>
                  </a:schemeClr>
                </a:solidFill>
                <a:cs typeface="Aharoni" pitchFamily="2" charset="-79"/>
              </a:rPr>
              <a:t>20</a:t>
            </a:r>
            <a:endParaRPr lang="fr-FR" sz="1200" b="1" dirty="0">
              <a:solidFill>
                <a:schemeClr val="accent4">
                  <a:lumMod val="75000"/>
                </a:schemeClr>
              </a:solidFill>
              <a:cs typeface="Aharoni" pitchFamily="2" charset="-79"/>
            </a:endParaRPr>
          </a:p>
        </p:txBody>
      </p:sp>
      <p:cxnSp>
        <p:nvCxnSpPr>
          <p:cNvPr id="169" name="Connecteur droit avec flèche 168"/>
          <p:cNvCxnSpPr/>
          <p:nvPr/>
        </p:nvCxnSpPr>
        <p:spPr>
          <a:xfrm>
            <a:off x="6643702" y="2786058"/>
            <a:ext cx="1907704" cy="1588"/>
          </a:xfrm>
          <a:prstGeom prst="straightConnector1">
            <a:avLst/>
          </a:prstGeom>
          <a:ln>
            <a:solidFill>
              <a:schemeClr val="accent6"/>
            </a:solidFill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1" name="Connecteur droit avec flèche 170"/>
          <p:cNvCxnSpPr/>
          <p:nvPr/>
        </p:nvCxnSpPr>
        <p:spPr>
          <a:xfrm>
            <a:off x="6715140" y="5000636"/>
            <a:ext cx="1782530" cy="1588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Flèche vers le haut 172"/>
          <p:cNvSpPr/>
          <p:nvPr/>
        </p:nvSpPr>
        <p:spPr>
          <a:xfrm flipV="1">
            <a:off x="8715404" y="2928934"/>
            <a:ext cx="144016" cy="360040"/>
          </a:xfrm>
          <a:prstGeom prst="upArrow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174" name="Rectangle 173"/>
          <p:cNvSpPr/>
          <p:nvPr/>
        </p:nvSpPr>
        <p:spPr>
          <a:xfrm>
            <a:off x="8572528" y="3286124"/>
            <a:ext cx="3955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chemeClr val="accent6">
                    <a:lumMod val="75000"/>
                  </a:schemeClr>
                </a:solidFill>
                <a:cs typeface="Aharoni" pitchFamily="2" charset="-79"/>
              </a:rPr>
              <a:t>50</a:t>
            </a:r>
            <a:endParaRPr lang="fr-FR" sz="1200" b="1" dirty="0">
              <a:solidFill>
                <a:schemeClr val="accent6">
                  <a:lumMod val="75000"/>
                </a:schemeClr>
              </a:solidFill>
              <a:cs typeface="Aharoni" pitchFamily="2" charset="-79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6929454" y="2571744"/>
            <a:ext cx="1512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chemeClr val="accent6">
                    <a:lumMod val="75000"/>
                  </a:schemeClr>
                </a:solidFill>
              </a:rPr>
              <a:t>Enrichissement : 100</a:t>
            </a:r>
            <a:endParaRPr lang="fr-FR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6929454" y="5000636"/>
            <a:ext cx="1512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7030A0"/>
                </a:solidFill>
              </a:rPr>
              <a:t>Enrichissement : 40</a:t>
            </a:r>
            <a:endParaRPr lang="fr-FR" sz="1100" b="1" dirty="0">
              <a:solidFill>
                <a:srgbClr val="7030A0"/>
              </a:solidFill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7884368" y="0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smtClean="0"/>
              <a:t>MAJ 14/11/2014</a:t>
            </a:r>
            <a:endParaRPr lang="fr-FR" sz="1100" dirty="0"/>
          </a:p>
        </p:txBody>
      </p:sp>
      <p:sp>
        <p:nvSpPr>
          <p:cNvPr id="114" name="ZoneTexte 113"/>
          <p:cNvSpPr txBox="1"/>
          <p:nvPr/>
        </p:nvSpPr>
        <p:spPr>
          <a:xfrm>
            <a:off x="6429388" y="2214554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Succession</a:t>
            </a:r>
          </a:p>
          <a:p>
            <a:r>
              <a:rPr lang="fr-FR" sz="1000" dirty="0" smtClean="0"/>
              <a:t>Donation</a:t>
            </a:r>
            <a:endParaRPr lang="fr-FR" sz="1000" dirty="0"/>
          </a:p>
        </p:txBody>
      </p:sp>
      <p:sp>
        <p:nvSpPr>
          <p:cNvPr id="115" name="Ellipse 114"/>
          <p:cNvSpPr/>
          <p:nvPr/>
        </p:nvSpPr>
        <p:spPr>
          <a:xfrm>
            <a:off x="7929586" y="5214950"/>
            <a:ext cx="1071570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ZoneTexte 116"/>
          <p:cNvSpPr txBox="1"/>
          <p:nvPr/>
        </p:nvSpPr>
        <p:spPr>
          <a:xfrm>
            <a:off x="8143900" y="5214950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Succession</a:t>
            </a:r>
          </a:p>
          <a:p>
            <a:r>
              <a:rPr lang="fr-FR" sz="1000" dirty="0" smtClean="0"/>
              <a:t>Donation</a:t>
            </a:r>
            <a:endParaRPr 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5" grpId="1" animBg="1"/>
      <p:bldP spid="46" grpId="0" animBg="1"/>
      <p:bldP spid="8" grpId="0" animBg="1"/>
      <p:bldP spid="9" grpId="0" animBg="1"/>
      <p:bldP spid="10" grpId="0" animBg="1"/>
      <p:bldP spid="11" grpId="0" animBg="1"/>
      <p:bldP spid="35" grpId="0"/>
      <p:bldP spid="47" grpId="0"/>
      <p:bldP spid="54" grpId="0"/>
      <p:bldP spid="55" grpId="0"/>
      <p:bldP spid="56" grpId="0"/>
      <p:bldP spid="59" grpId="0"/>
      <p:bldP spid="40" grpId="0"/>
      <p:bldP spid="44" grpId="0"/>
      <p:bldP spid="45" grpId="0"/>
      <p:bldP spid="70" grpId="0"/>
      <p:bldP spid="71" grpId="0"/>
      <p:bldP spid="75" grpId="0"/>
      <p:bldP spid="76" grpId="0"/>
      <p:bldP spid="79" grpId="0"/>
      <p:bldP spid="80" grpId="0"/>
      <p:bldP spid="81" grpId="0"/>
      <p:bldP spid="82" grpId="0"/>
      <p:bldP spid="83" grpId="0"/>
      <p:bldP spid="90" grpId="0"/>
      <p:bldP spid="91" grpId="0"/>
      <p:bldP spid="125" grpId="0" animBg="1"/>
      <p:bldP spid="126" grpId="0" animBg="1"/>
      <p:bldP spid="128" grpId="0" animBg="1"/>
      <p:bldP spid="129" grpId="0" animBg="1"/>
      <p:bldP spid="95" grpId="0" animBg="1"/>
      <p:bldP spid="96" grpId="0" animBg="1"/>
      <p:bldP spid="62" grpId="0"/>
      <p:bldP spid="68" grpId="0"/>
      <p:bldP spid="69" grpId="0"/>
      <p:bldP spid="118" grpId="0"/>
      <p:bldP spid="119" grpId="0"/>
      <p:bldP spid="122" grpId="0"/>
      <p:bldP spid="123" grpId="0"/>
      <p:bldP spid="124" grpId="0" animBg="1"/>
      <p:bldP spid="127" grpId="0"/>
      <p:bldP spid="140" grpId="0"/>
      <p:bldP spid="141" grpId="0"/>
      <p:bldP spid="166" grpId="0" animBg="1"/>
      <p:bldP spid="167" grpId="0"/>
      <p:bldP spid="173" grpId="0" animBg="1"/>
      <p:bldP spid="174" grpId="0"/>
      <p:bldP spid="77" grpId="0"/>
      <p:bldP spid="78" grpId="0"/>
      <p:bldP spid="114" grpId="0"/>
      <p:bldP spid="115" grpId="0" animBg="1"/>
      <p:bldP spid="115" grpId="1" animBg="1"/>
      <p:bldP spid="11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177</Words>
  <Application>Microsoft Office PowerPoint</Application>
  <PresentationFormat>Affichage à l'écran (4:3)</PresentationFormat>
  <Paragraphs>80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Marion</dc:creator>
  <cp:lastModifiedBy>HPJ</cp:lastModifiedBy>
  <cp:revision>102</cp:revision>
  <dcterms:created xsi:type="dcterms:W3CDTF">2014-09-27T21:21:05Z</dcterms:created>
  <dcterms:modified xsi:type="dcterms:W3CDTF">2014-11-18T18:26:02Z</dcterms:modified>
</cp:coreProperties>
</file>